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0" r:id="rId5"/>
    <p:sldId id="259" r:id="rId6"/>
    <p:sldId id="27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238"/>
    <a:srgbClr val="FFFFFF"/>
    <a:srgbClr val="D4D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99" autoAdjust="0"/>
    <p:restoredTop sz="96517" autoAdjust="0"/>
  </p:normalViewPr>
  <p:slideViewPr>
    <p:cSldViewPr snapToGrid="0">
      <p:cViewPr varScale="1">
        <p:scale>
          <a:sx n="115" d="100"/>
          <a:sy n="115" d="100"/>
        </p:scale>
        <p:origin x="6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A6DD7-A722-4718-BEA3-0A16B37AE8E4}" type="datetimeFigureOut">
              <a:rPr lang="en-GB" smtClean="0"/>
              <a:t>28/06/2024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0A3CD-131A-4DA3-8C0D-4D2E591BC083}" type="slidenum">
              <a:rPr lang="en-GB" smtClean="0"/>
              <a:t>‹#›</a:t>
            </a:fld>
            <a:endParaRPr lang="en-GB"/>
          </a:p>
        </p:txBody>
      </p:sp>
    </p:spTree>
    <p:extLst>
      <p:ext uri="{BB962C8B-B14F-4D97-AF65-F5344CB8AC3E}">
        <p14:creationId xmlns:p14="http://schemas.microsoft.com/office/powerpoint/2010/main" val="3902307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AlphaFOld</a:t>
            </a:r>
            <a:r>
              <a:rPr lang="en-GB" dirty="0"/>
              <a:t> v3 is less confident in its prediction, but produces the same structural arrangement and domain predictions as </a:t>
            </a:r>
            <a:r>
              <a:rPr lang="en-GB" dirty="0" err="1"/>
              <a:t>colabFold</a:t>
            </a:r>
            <a:r>
              <a:rPr lang="en-GB" dirty="0"/>
              <a:t>; considered since the GPU limit was reached really quickly per day for </a:t>
            </a:r>
            <a:r>
              <a:rPr lang="en-GB" dirty="0" err="1"/>
              <a:t>ColabFold</a:t>
            </a:r>
            <a:r>
              <a:rPr lang="en-GB" dirty="0"/>
              <a:t> and I could do batches of 20 per day for AlphaFold v3, that the slightly lower confidence was an acceptable compromise given the structural similarities (and good prediction for the amidase_3 region)</a:t>
            </a:r>
          </a:p>
        </p:txBody>
      </p:sp>
      <p:sp>
        <p:nvSpPr>
          <p:cNvPr id="4" name="Slide Number Placeholder 3"/>
          <p:cNvSpPr>
            <a:spLocks noGrp="1"/>
          </p:cNvSpPr>
          <p:nvPr>
            <p:ph type="sldNum" sz="quarter" idx="5"/>
          </p:nvPr>
        </p:nvSpPr>
        <p:spPr/>
        <p:txBody>
          <a:bodyPr/>
          <a:lstStyle/>
          <a:p>
            <a:fld id="{D690A3CD-131A-4DA3-8C0D-4D2E591BC083}" type="slidenum">
              <a:rPr lang="en-GB" smtClean="0"/>
              <a:t>6</a:t>
            </a:fld>
            <a:endParaRPr lang="en-GB"/>
          </a:p>
        </p:txBody>
      </p:sp>
    </p:spTree>
    <p:extLst>
      <p:ext uri="{BB962C8B-B14F-4D97-AF65-F5344CB8AC3E}">
        <p14:creationId xmlns:p14="http://schemas.microsoft.com/office/powerpoint/2010/main" val="2578779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Made sure the amidase_3 core predictions were high quality (</a:t>
            </a:r>
            <a:r>
              <a:rPr lang="en-GB" dirty="0" err="1"/>
              <a:t>pLDDT</a:t>
            </a:r>
            <a:r>
              <a:rPr lang="en-GB" dirty="0"/>
              <a:t> for residues &gt;90) as is the case for the 00000000 cluster amidase_3 domain</a:t>
            </a:r>
          </a:p>
        </p:txBody>
      </p:sp>
      <p:sp>
        <p:nvSpPr>
          <p:cNvPr id="4" name="Slide Number Placeholder 3"/>
          <p:cNvSpPr>
            <a:spLocks noGrp="1"/>
          </p:cNvSpPr>
          <p:nvPr>
            <p:ph type="sldNum" sz="quarter" idx="5"/>
          </p:nvPr>
        </p:nvSpPr>
        <p:spPr/>
        <p:txBody>
          <a:bodyPr/>
          <a:lstStyle/>
          <a:p>
            <a:fld id="{D690A3CD-131A-4DA3-8C0D-4D2E591BC083}" type="slidenum">
              <a:rPr lang="en-GB" smtClean="0"/>
              <a:t>7</a:t>
            </a:fld>
            <a:endParaRPr lang="en-GB"/>
          </a:p>
        </p:txBody>
      </p:sp>
    </p:spTree>
    <p:extLst>
      <p:ext uri="{BB962C8B-B14F-4D97-AF65-F5344CB8AC3E}">
        <p14:creationId xmlns:p14="http://schemas.microsoft.com/office/powerpoint/2010/main" val="752823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I-1 was not common within the dataset, and appeared only alongside other insertions. To investigate this insertion, one gram-positive structure (from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Lysinibacillus</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halotolerans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I-1 and I-5 insertions) and one gram-negative structure (from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Rodentibacter</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pneumotropicus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I-1, I-6 and I-7 insertions) were selected for prediction. These structures did not appear different from the structures containing I-5 or I-6 and I-7 respectively, only having a slightly linger initial beat pleat, and so much like I-8 the I-1 region might be an artefact of domain boundary clipping. </a:t>
            </a:r>
          </a:p>
          <a:p>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10</a:t>
            </a:fld>
            <a:endParaRPr lang="en-GB"/>
          </a:p>
        </p:txBody>
      </p:sp>
    </p:spTree>
    <p:extLst>
      <p:ext uri="{BB962C8B-B14F-4D97-AF65-F5344CB8AC3E}">
        <p14:creationId xmlns:p14="http://schemas.microsoft.com/office/powerpoint/2010/main" val="306039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11</a:t>
            </a:fld>
            <a:endParaRPr lang="en-GB"/>
          </a:p>
        </p:txBody>
      </p:sp>
    </p:spTree>
    <p:extLst>
      <p:ext uri="{BB962C8B-B14F-4D97-AF65-F5344CB8AC3E}">
        <p14:creationId xmlns:p14="http://schemas.microsoft.com/office/powerpoint/2010/main" val="1375093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12</a:t>
            </a:fld>
            <a:endParaRPr lang="en-GB"/>
          </a:p>
        </p:txBody>
      </p:sp>
    </p:spTree>
    <p:extLst>
      <p:ext uri="{BB962C8B-B14F-4D97-AF65-F5344CB8AC3E}">
        <p14:creationId xmlns:p14="http://schemas.microsoft.com/office/powerpoint/2010/main" val="47711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13</a:t>
            </a:fld>
            <a:endParaRPr lang="en-GB"/>
          </a:p>
        </p:txBody>
      </p:sp>
    </p:spTree>
    <p:extLst>
      <p:ext uri="{BB962C8B-B14F-4D97-AF65-F5344CB8AC3E}">
        <p14:creationId xmlns:p14="http://schemas.microsoft.com/office/powerpoint/2010/main" val="352035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14</a:t>
            </a:fld>
            <a:endParaRPr lang="en-GB"/>
          </a:p>
        </p:txBody>
      </p:sp>
    </p:spTree>
    <p:extLst>
      <p:ext uri="{BB962C8B-B14F-4D97-AF65-F5344CB8AC3E}">
        <p14:creationId xmlns:p14="http://schemas.microsoft.com/office/powerpoint/2010/main" val="3644806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may assist in cofactor/co-enzyme binding?</a:t>
            </a:r>
            <a:endParaRPr lang="en-GB" dirty="0"/>
          </a:p>
        </p:txBody>
      </p:sp>
      <p:sp>
        <p:nvSpPr>
          <p:cNvPr id="4" name="Slide Number Placeholder 3"/>
          <p:cNvSpPr>
            <a:spLocks noGrp="1"/>
          </p:cNvSpPr>
          <p:nvPr>
            <p:ph type="sldNum" sz="quarter" idx="5"/>
          </p:nvPr>
        </p:nvSpPr>
        <p:spPr/>
        <p:txBody>
          <a:bodyPr/>
          <a:lstStyle/>
          <a:p>
            <a:fld id="{D690A3CD-131A-4DA3-8C0D-4D2E591BC083}" type="slidenum">
              <a:rPr lang="en-GB" smtClean="0"/>
              <a:t>15</a:t>
            </a:fld>
            <a:endParaRPr lang="en-GB"/>
          </a:p>
        </p:txBody>
      </p:sp>
    </p:spTree>
    <p:extLst>
      <p:ext uri="{BB962C8B-B14F-4D97-AF65-F5344CB8AC3E}">
        <p14:creationId xmlns:p14="http://schemas.microsoft.com/office/powerpoint/2010/main" val="132225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5549-92FC-1970-A046-71E26C64B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BC0391-4505-BF57-2573-99640191D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9AD47E4-1434-885A-4062-B223CC798295}"/>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5" name="Footer Placeholder 4">
            <a:extLst>
              <a:ext uri="{FF2B5EF4-FFF2-40B4-BE49-F238E27FC236}">
                <a16:creationId xmlns:a16="http://schemas.microsoft.com/office/drawing/2014/main" id="{3538D109-52D5-3C51-87A9-933380D10A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D54FAF-F4E2-DAD0-7980-14A71D183111}"/>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3521975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271E-3CAD-AEBF-2A36-1AE00B4F47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F8BD90-D9C8-F5B3-07C6-F4FA2D306A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530639-B0D1-6902-F2A3-15A0EF58CA6F}"/>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5" name="Footer Placeholder 4">
            <a:extLst>
              <a:ext uri="{FF2B5EF4-FFF2-40B4-BE49-F238E27FC236}">
                <a16:creationId xmlns:a16="http://schemas.microsoft.com/office/drawing/2014/main" id="{912F3F2C-E804-3121-C0E5-1F71C07C19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6C4394-B1F1-B509-1450-F242F6D7C131}"/>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567422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47470D-99CC-146F-22BF-869A10200D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A7C7AD-FFE6-50E6-EFDD-DD285A10C5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5B6A43-63E2-65A9-238D-DCACB81774D9}"/>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5" name="Footer Placeholder 4">
            <a:extLst>
              <a:ext uri="{FF2B5EF4-FFF2-40B4-BE49-F238E27FC236}">
                <a16:creationId xmlns:a16="http://schemas.microsoft.com/office/drawing/2014/main" id="{E7098D21-0714-B48D-FA6F-A89A01CEFD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1D2B15-5AE4-A543-2322-31C886F65CFE}"/>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1832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AF70-8676-1CF6-CA9F-A7761F0BE0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DF5FB40-D7EB-610A-4A22-B3D5040C7E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C7B372-B850-41AE-8BCE-80D356A4279E}"/>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5" name="Footer Placeholder 4">
            <a:extLst>
              <a:ext uri="{FF2B5EF4-FFF2-40B4-BE49-F238E27FC236}">
                <a16:creationId xmlns:a16="http://schemas.microsoft.com/office/drawing/2014/main" id="{D4602348-B0E3-9BFE-C5DA-13E5B25E08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A6F298-D343-DC2F-E3E0-C4E118EDE7F8}"/>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91185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D362-F038-8BA5-AAED-00F5334ABA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FF2EBB-8451-1D59-ECAC-BF2581A47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61AB4-C3B7-155F-D86A-63610ECA57D7}"/>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5" name="Footer Placeholder 4">
            <a:extLst>
              <a:ext uri="{FF2B5EF4-FFF2-40B4-BE49-F238E27FC236}">
                <a16:creationId xmlns:a16="http://schemas.microsoft.com/office/drawing/2014/main" id="{7E92AB1E-3B92-E424-15D4-4BF49CF75C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83EF15-67CA-6532-3A91-486D6A9932D0}"/>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070716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7BA6-59DE-DC7F-8AD8-53114F22A8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4C500A-2DD0-E54B-DF77-6F2DBDB25A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3490440-98E0-39A3-8C53-24EFF9A281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7F73E03-8F54-A3A1-771B-B9974A2F3028}"/>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6" name="Footer Placeholder 5">
            <a:extLst>
              <a:ext uri="{FF2B5EF4-FFF2-40B4-BE49-F238E27FC236}">
                <a16:creationId xmlns:a16="http://schemas.microsoft.com/office/drawing/2014/main" id="{3383A9A8-AC66-FA98-588F-B6A953B782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B8A3A9-3F30-8377-4833-5F68383D92D9}"/>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37595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BB48-D36D-FB8D-3485-F73D6CE9CF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B4189FC-A37E-AE3B-F956-475F1604B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D036D9-BB25-4EA0-EB95-40CEA2E705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3074FCA-3579-0594-73F5-7A56CAE0B8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33A6A-037C-6411-8112-8DAAFF336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43490A-C9A8-7141-8D6D-1DFADC9381C7}"/>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8" name="Footer Placeholder 7">
            <a:extLst>
              <a:ext uri="{FF2B5EF4-FFF2-40B4-BE49-F238E27FC236}">
                <a16:creationId xmlns:a16="http://schemas.microsoft.com/office/drawing/2014/main" id="{40A2EDC7-EF2C-063E-8810-A962FC133BF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87205D3-4EEC-0F15-EBED-379380A56C14}"/>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1877649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F746-BA54-8714-B3BC-F26A7EC158E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4D26072-70F8-E6BE-A271-98BA9287A74F}"/>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4" name="Footer Placeholder 3">
            <a:extLst>
              <a:ext uri="{FF2B5EF4-FFF2-40B4-BE49-F238E27FC236}">
                <a16:creationId xmlns:a16="http://schemas.microsoft.com/office/drawing/2014/main" id="{047F9FEA-622D-E7AF-0976-FDD50D95B50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28D6580-8004-EB68-93F7-C8701E92CAA9}"/>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4098058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D6F49-7403-5392-D4FB-44D8FAC09607}"/>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3" name="Footer Placeholder 2">
            <a:extLst>
              <a:ext uri="{FF2B5EF4-FFF2-40B4-BE49-F238E27FC236}">
                <a16:creationId xmlns:a16="http://schemas.microsoft.com/office/drawing/2014/main" id="{3342A034-E7B7-3C64-E5A5-AE57735656F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266D21-065A-BC5B-A03C-73D81EDA7D5C}"/>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259049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EF0C-0B52-D6C1-38EB-A07374B47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C8711FB-A83C-DCB8-B21A-1559EDD6FF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4A9C24C-2E2A-DE2F-F10D-84F8ADF04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6C3845-3333-7F68-A85C-81E882B58A5B}"/>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6" name="Footer Placeholder 5">
            <a:extLst>
              <a:ext uri="{FF2B5EF4-FFF2-40B4-BE49-F238E27FC236}">
                <a16:creationId xmlns:a16="http://schemas.microsoft.com/office/drawing/2014/main" id="{83E8066A-775B-583A-9594-90DC1C7B6D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AF9535-3B48-FE0A-DF39-F013F7426650}"/>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4270512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CA33-4004-0A1F-F9D5-C112EE1876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F01F189-0C66-C15F-79F2-34CAE92D54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A225F49-4559-D957-A47B-8087709CB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C2FE6-8BA4-285C-BE9C-FD68702AD826}"/>
              </a:ext>
            </a:extLst>
          </p:cNvPr>
          <p:cNvSpPr>
            <a:spLocks noGrp="1"/>
          </p:cNvSpPr>
          <p:nvPr>
            <p:ph type="dt" sz="half" idx="10"/>
          </p:nvPr>
        </p:nvSpPr>
        <p:spPr/>
        <p:txBody>
          <a:bodyPr/>
          <a:lstStyle/>
          <a:p>
            <a:fld id="{30380DDF-A73A-4F77-A9FB-AB0CA5DB1B4C}" type="datetimeFigureOut">
              <a:rPr lang="en-GB" smtClean="0"/>
              <a:t>28/06/2024</a:t>
            </a:fld>
            <a:endParaRPr lang="en-GB"/>
          </a:p>
        </p:txBody>
      </p:sp>
      <p:sp>
        <p:nvSpPr>
          <p:cNvPr id="6" name="Footer Placeholder 5">
            <a:extLst>
              <a:ext uri="{FF2B5EF4-FFF2-40B4-BE49-F238E27FC236}">
                <a16:creationId xmlns:a16="http://schemas.microsoft.com/office/drawing/2014/main" id="{8B9145AA-9DF1-C48B-39FD-4A56F3CF37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1F2D20-D180-DE08-4AAF-840A5F3EE5F5}"/>
              </a:ext>
            </a:extLst>
          </p:cNvPr>
          <p:cNvSpPr>
            <a:spLocks noGrp="1"/>
          </p:cNvSpPr>
          <p:nvPr>
            <p:ph type="sldNum" sz="quarter" idx="12"/>
          </p:nvPr>
        </p:nvSpPr>
        <p:spPr/>
        <p:txBody>
          <a:bodyPr/>
          <a:lstStyle/>
          <a:p>
            <a:fld id="{A23C0AA3-A81C-490F-AD20-93EAC231D0F8}" type="slidenum">
              <a:rPr lang="en-GB" smtClean="0"/>
              <a:t>‹#›</a:t>
            </a:fld>
            <a:endParaRPr lang="en-GB"/>
          </a:p>
        </p:txBody>
      </p:sp>
    </p:spTree>
    <p:extLst>
      <p:ext uri="{BB962C8B-B14F-4D97-AF65-F5344CB8AC3E}">
        <p14:creationId xmlns:p14="http://schemas.microsoft.com/office/powerpoint/2010/main" val="1211129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B16E4-7D4B-2618-6ABA-B7E93C779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67FF06-4B8A-6F44-C19B-C01C1791B6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410367-1E1E-7846-FF85-23242D7D16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380DDF-A73A-4F77-A9FB-AB0CA5DB1B4C}" type="datetimeFigureOut">
              <a:rPr lang="en-GB" smtClean="0"/>
              <a:t>28/06/2024</a:t>
            </a:fld>
            <a:endParaRPr lang="en-GB"/>
          </a:p>
        </p:txBody>
      </p:sp>
      <p:sp>
        <p:nvSpPr>
          <p:cNvPr id="5" name="Footer Placeholder 4">
            <a:extLst>
              <a:ext uri="{FF2B5EF4-FFF2-40B4-BE49-F238E27FC236}">
                <a16:creationId xmlns:a16="http://schemas.microsoft.com/office/drawing/2014/main" id="{58A4A54C-514C-7479-694F-FE3084F5EB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09BEFB4-9681-5675-8C69-A9B5C8E0C6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3C0AA3-A81C-490F-AD20-93EAC231D0F8}" type="slidenum">
              <a:rPr lang="en-GB" smtClean="0"/>
              <a:t>‹#›</a:t>
            </a:fld>
            <a:endParaRPr lang="en-GB"/>
          </a:p>
        </p:txBody>
      </p:sp>
    </p:spTree>
    <p:extLst>
      <p:ext uri="{BB962C8B-B14F-4D97-AF65-F5344CB8AC3E}">
        <p14:creationId xmlns:p14="http://schemas.microsoft.com/office/powerpoint/2010/main" val="267851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numbers and a blue line&#10;&#10;Description automatically generated with medium confidence">
            <a:extLst>
              <a:ext uri="{FF2B5EF4-FFF2-40B4-BE49-F238E27FC236}">
                <a16:creationId xmlns:a16="http://schemas.microsoft.com/office/drawing/2014/main" id="{9CD904B9-70FF-1E7E-0118-543F2242BD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89" t="4865" r="3612" b="2696"/>
          <a:stretch/>
        </p:blipFill>
        <p:spPr bwMode="auto">
          <a:xfrm>
            <a:off x="245798" y="140864"/>
            <a:ext cx="11700404" cy="63628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362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876831" cy="400110"/>
          </a:xfrm>
          <a:prstGeom prst="rect">
            <a:avLst/>
          </a:prstGeom>
          <a:noFill/>
        </p:spPr>
        <p:txBody>
          <a:bodyPr wrap="none" rtlCol="0">
            <a:spAutoFit/>
          </a:bodyPr>
          <a:lstStyle/>
          <a:p>
            <a:r>
              <a:rPr lang="en-GB" sz="2000" dirty="0"/>
              <a:t>Cluster 00001111 (I-5, I-6, I-7, I-8)</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5216331"/>
            <a:ext cx="1093504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I-8: Extension to existing helix</a:t>
            </a:r>
          </a:p>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Given that I-8 corresponded to an extension of the end of the protein structure and was not associated with any phyla in particular, it is plausible that this is not a true evolutionary insertion, but rather an artefact of domain boundary assignation, where some sequences retained the full helix after being cropped to amidase_3, and others had the end of the helix removed.</a:t>
            </a:r>
          </a:p>
        </p:txBody>
      </p:sp>
      <p:pic>
        <p:nvPicPr>
          <p:cNvPr id="2" name="Picture 1" descr="A structure of a protein&#10;&#10;Description automatically generated with medium confidence">
            <a:extLst>
              <a:ext uri="{FF2B5EF4-FFF2-40B4-BE49-F238E27FC236}">
                <a16:creationId xmlns:a16="http://schemas.microsoft.com/office/drawing/2014/main" id="{306BAF15-6DDF-037F-76AD-0DC601539CE6}"/>
              </a:ext>
            </a:extLst>
          </p:cNvPr>
          <p:cNvPicPr>
            <a:picLocks noChangeAspect="1"/>
          </p:cNvPicPr>
          <p:nvPr/>
        </p:nvPicPr>
        <p:blipFill>
          <a:blip r:embed="rId3"/>
          <a:stretch>
            <a:fillRect/>
          </a:stretch>
        </p:blipFill>
        <p:spPr>
          <a:xfrm>
            <a:off x="1121197" y="1273347"/>
            <a:ext cx="4424469" cy="3768610"/>
          </a:xfrm>
          <a:prstGeom prst="rect">
            <a:avLst/>
          </a:prstGeom>
        </p:spPr>
      </p:pic>
      <p:pic>
        <p:nvPicPr>
          <p:cNvPr id="3" name="Picture 2">
            <a:extLst>
              <a:ext uri="{FF2B5EF4-FFF2-40B4-BE49-F238E27FC236}">
                <a16:creationId xmlns:a16="http://schemas.microsoft.com/office/drawing/2014/main" id="{D7A78313-67D6-BAF5-FF4F-466B9E1FDA67}"/>
              </a:ext>
            </a:extLst>
          </p:cNvPr>
          <p:cNvPicPr>
            <a:picLocks noChangeAspect="1"/>
          </p:cNvPicPr>
          <p:nvPr/>
        </p:nvPicPr>
        <p:blipFill>
          <a:blip r:embed="rId4"/>
          <a:stretch>
            <a:fillRect/>
          </a:stretch>
        </p:blipFill>
        <p:spPr>
          <a:xfrm>
            <a:off x="6421437" y="1105343"/>
            <a:ext cx="4212697" cy="3758151"/>
          </a:xfrm>
          <a:prstGeom prst="rect">
            <a:avLst/>
          </a:prstGeom>
        </p:spPr>
      </p:pic>
    </p:spTree>
    <p:extLst>
      <p:ext uri="{BB962C8B-B14F-4D97-AF65-F5344CB8AC3E}">
        <p14:creationId xmlns:p14="http://schemas.microsoft.com/office/powerpoint/2010/main" val="356269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052887" cy="400110"/>
          </a:xfrm>
          <a:prstGeom prst="rect">
            <a:avLst/>
          </a:prstGeom>
          <a:noFill/>
        </p:spPr>
        <p:txBody>
          <a:bodyPr wrap="none" rtlCol="0">
            <a:spAutoFit/>
          </a:bodyPr>
          <a:lstStyle/>
          <a:p>
            <a:r>
              <a:rPr lang="en-GB" sz="2000" dirty="0"/>
              <a:t>Cluster 01010000 (I-2, I-4)</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4968636"/>
            <a:ext cx="1093504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The structures for these proteins notably contains the amidase_3 domain plus a long region of disorder at the N-terminus of the structure, which AlphaFold3 failed to predict structure for</a:t>
            </a:r>
          </a:p>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I-2 corresponds to a complex loop structure around the upper edge of the active site region without blocking it, containing two beta strands which bond as the loop folds back on itself</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I-4 corresponds to a short loop region which folds next to I-2</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blue spiral object with a wire around it&#10;&#10;Description automatically generated with medium confidence">
            <a:extLst>
              <a:ext uri="{FF2B5EF4-FFF2-40B4-BE49-F238E27FC236}">
                <a16:creationId xmlns:a16="http://schemas.microsoft.com/office/drawing/2014/main" id="{149F7B13-FC11-AC14-3D45-F16F626CABBA}"/>
              </a:ext>
            </a:extLst>
          </p:cNvPr>
          <p:cNvPicPr>
            <a:picLocks noChangeAspect="1"/>
          </p:cNvPicPr>
          <p:nvPr/>
        </p:nvPicPr>
        <p:blipFill>
          <a:blip r:embed="rId3"/>
          <a:stretch>
            <a:fillRect/>
          </a:stretch>
        </p:blipFill>
        <p:spPr>
          <a:xfrm>
            <a:off x="557952" y="1397211"/>
            <a:ext cx="3353647" cy="3227999"/>
          </a:xfrm>
          <a:prstGeom prst="rect">
            <a:avLst/>
          </a:prstGeom>
        </p:spPr>
      </p:pic>
      <p:pic>
        <p:nvPicPr>
          <p:cNvPr id="7" name="Picture 6" descr="A structure of a protein&#10;&#10;Description automatically generated with medium confidence">
            <a:extLst>
              <a:ext uri="{FF2B5EF4-FFF2-40B4-BE49-F238E27FC236}">
                <a16:creationId xmlns:a16="http://schemas.microsoft.com/office/drawing/2014/main" id="{360DBB55-122D-43CD-0A56-AB5F26A791F3}"/>
              </a:ext>
            </a:extLst>
          </p:cNvPr>
          <p:cNvPicPr>
            <a:picLocks noChangeAspect="1"/>
          </p:cNvPicPr>
          <p:nvPr/>
        </p:nvPicPr>
        <p:blipFill>
          <a:blip r:embed="rId4"/>
          <a:stretch>
            <a:fillRect/>
          </a:stretch>
        </p:blipFill>
        <p:spPr>
          <a:xfrm>
            <a:off x="4157134" y="1205433"/>
            <a:ext cx="3777036" cy="3480377"/>
          </a:xfrm>
          <a:prstGeom prst="rect">
            <a:avLst/>
          </a:prstGeom>
        </p:spPr>
      </p:pic>
      <p:pic>
        <p:nvPicPr>
          <p:cNvPr id="8" name="Picture 7" descr="A white and orange molecule&#10;&#10;Description automatically generated">
            <a:extLst>
              <a:ext uri="{FF2B5EF4-FFF2-40B4-BE49-F238E27FC236}">
                <a16:creationId xmlns:a16="http://schemas.microsoft.com/office/drawing/2014/main" id="{34968A13-333F-DA7A-4A03-DB6DDC1B597C}"/>
              </a:ext>
            </a:extLst>
          </p:cNvPr>
          <p:cNvPicPr>
            <a:picLocks noChangeAspect="1"/>
          </p:cNvPicPr>
          <p:nvPr/>
        </p:nvPicPr>
        <p:blipFill>
          <a:blip r:embed="rId5"/>
          <a:stretch>
            <a:fillRect/>
          </a:stretch>
        </p:blipFill>
        <p:spPr>
          <a:xfrm>
            <a:off x="8034867" y="1169179"/>
            <a:ext cx="3609144" cy="3456029"/>
          </a:xfrm>
          <a:prstGeom prst="rect">
            <a:avLst/>
          </a:prstGeom>
        </p:spPr>
      </p:pic>
    </p:spTree>
    <p:extLst>
      <p:ext uri="{BB962C8B-B14F-4D97-AF65-F5344CB8AC3E}">
        <p14:creationId xmlns:p14="http://schemas.microsoft.com/office/powerpoint/2010/main" val="3241972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052887" cy="400110"/>
          </a:xfrm>
          <a:prstGeom prst="rect">
            <a:avLst/>
          </a:prstGeom>
          <a:noFill/>
        </p:spPr>
        <p:txBody>
          <a:bodyPr wrap="none" rtlCol="0">
            <a:spAutoFit/>
          </a:bodyPr>
          <a:lstStyle/>
          <a:p>
            <a:r>
              <a:rPr lang="en-GB" sz="2000" dirty="0"/>
              <a:t>Cluster 00011000 (I-4, I-5)</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5208938"/>
            <a:ext cx="10935040"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When I-4 is present without I-2, the I-4 loop takes on a different position in space, looping up into the position I-2 usually takes and forming the top ‘lip’ of the active site in its place. </a:t>
            </a:r>
          </a:p>
          <a:p>
            <a:pPr marL="285750" indent="-285750">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 additional fold possibly appears on the left of the active site, however rather than being a new insertion, this is folded from existing structure.</a:t>
            </a:r>
          </a:p>
        </p:txBody>
      </p:sp>
      <p:pic>
        <p:nvPicPr>
          <p:cNvPr id="2" name="Picture 1" descr="A structure of a protein&#10;&#10;Description automatically generated">
            <a:extLst>
              <a:ext uri="{FF2B5EF4-FFF2-40B4-BE49-F238E27FC236}">
                <a16:creationId xmlns:a16="http://schemas.microsoft.com/office/drawing/2014/main" id="{CFBD3794-8335-49B0-62C9-C7AD67E432DE}"/>
              </a:ext>
            </a:extLst>
          </p:cNvPr>
          <p:cNvPicPr>
            <a:picLocks noChangeAspect="1"/>
          </p:cNvPicPr>
          <p:nvPr/>
        </p:nvPicPr>
        <p:blipFill>
          <a:blip r:embed="rId3"/>
          <a:stretch>
            <a:fillRect/>
          </a:stretch>
        </p:blipFill>
        <p:spPr>
          <a:xfrm>
            <a:off x="2229802" y="1521259"/>
            <a:ext cx="3231198" cy="3328696"/>
          </a:xfrm>
          <a:prstGeom prst="rect">
            <a:avLst/>
          </a:prstGeom>
        </p:spPr>
      </p:pic>
      <p:pic>
        <p:nvPicPr>
          <p:cNvPr id="3" name="Picture 2" descr="A close-up of a molecule&#10;&#10;Description automatically generated">
            <a:extLst>
              <a:ext uri="{FF2B5EF4-FFF2-40B4-BE49-F238E27FC236}">
                <a16:creationId xmlns:a16="http://schemas.microsoft.com/office/drawing/2014/main" id="{033CC3B6-CE26-A7CF-1CF4-C55C9AA63DF8}"/>
              </a:ext>
            </a:extLst>
          </p:cNvPr>
          <p:cNvPicPr>
            <a:picLocks noChangeAspect="1"/>
          </p:cNvPicPr>
          <p:nvPr/>
        </p:nvPicPr>
        <p:blipFill>
          <a:blip r:embed="rId4"/>
          <a:stretch>
            <a:fillRect/>
          </a:stretch>
        </p:blipFill>
        <p:spPr>
          <a:xfrm>
            <a:off x="6584739" y="1381756"/>
            <a:ext cx="3231198" cy="3468199"/>
          </a:xfrm>
          <a:prstGeom prst="rect">
            <a:avLst/>
          </a:prstGeom>
        </p:spPr>
      </p:pic>
    </p:spTree>
    <p:extLst>
      <p:ext uri="{BB962C8B-B14F-4D97-AF65-F5344CB8AC3E}">
        <p14:creationId xmlns:p14="http://schemas.microsoft.com/office/powerpoint/2010/main" val="388785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469668" cy="400110"/>
          </a:xfrm>
          <a:prstGeom prst="rect">
            <a:avLst/>
          </a:prstGeom>
          <a:noFill/>
        </p:spPr>
        <p:txBody>
          <a:bodyPr wrap="none" rtlCol="0">
            <a:spAutoFit/>
          </a:bodyPr>
          <a:lstStyle/>
          <a:p>
            <a:r>
              <a:rPr lang="en-GB" sz="2000" dirty="0"/>
              <a:t>Cluster 00011100 (I-4, I-5, I-6)</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4931939"/>
            <a:ext cx="10935040" cy="1754326"/>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When the I-6 and I-4 regions are seen together (although this not a common occurrence within the sequence dataset), </a:t>
            </a:r>
            <a:r>
              <a:rPr lang="en-GB" b="1" dirty="0">
                <a:latin typeface="Calibri" panose="020F0502020204030204" pitchFamily="34" charset="0"/>
                <a:ea typeface="Calibri" panose="020F0502020204030204" pitchFamily="34" charset="0"/>
                <a:cs typeface="Times New Roman" panose="02020603050405020304" pitchFamily="18" charset="0"/>
              </a:rPr>
              <a:t>the I-6 region appears in a different location</a:t>
            </a:r>
            <a:r>
              <a:rPr lang="en-GB" dirty="0">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Rather than being placed within the active site entrance and forming an alpha helix, the insertion instead folds on the exterior of the protein away from the active site, and the predicted structures do not predict the insertion to form an alpha helix. </a:t>
            </a:r>
          </a:p>
          <a:p>
            <a:pPr marL="285750" indent="-285750">
              <a:buFont typeface="Arial" panose="020B0604020202020204" pitchFamily="34" charset="0"/>
              <a:buChar char="•"/>
            </a:pPr>
            <a:r>
              <a:rPr lang="en-GB" kern="100" dirty="0">
                <a:latin typeface="Calibri" panose="020F0502020204030204" pitchFamily="34" charset="0"/>
                <a:ea typeface="Calibri" panose="020F0502020204030204" pitchFamily="34" charset="0"/>
                <a:cs typeface="Times New Roman" panose="02020603050405020304" pitchFamily="18" charset="0"/>
              </a:rPr>
              <a:t>Mostly </a:t>
            </a:r>
            <a:r>
              <a:rPr lang="en-GB" i="1" kern="100" dirty="0" err="1">
                <a:latin typeface="Calibri" panose="020F0502020204030204" pitchFamily="34" charset="0"/>
                <a:ea typeface="Calibri" panose="020F0502020204030204" pitchFamily="34" charset="0"/>
                <a:cs typeface="Times New Roman" panose="02020603050405020304" pitchFamily="18" charset="0"/>
              </a:rPr>
              <a:t>Bacillota</a:t>
            </a:r>
            <a:r>
              <a:rPr lang="en-GB" kern="100" dirty="0">
                <a:latin typeface="Calibri" panose="020F0502020204030204" pitchFamily="34" charset="0"/>
                <a:ea typeface="Calibri" panose="020F0502020204030204" pitchFamily="34" charset="0"/>
                <a:cs typeface="Times New Roman" panose="02020603050405020304" pitchFamily="18" charset="0"/>
              </a:rPr>
              <a:t>, and of these, most are </a:t>
            </a:r>
            <a:r>
              <a:rPr lang="en-GB" i="1" kern="100" dirty="0">
                <a:latin typeface="Calibri" panose="020F0502020204030204" pitchFamily="34" charset="0"/>
                <a:ea typeface="Calibri" panose="020F0502020204030204" pitchFamily="34" charset="0"/>
                <a:cs typeface="Times New Roman" panose="02020603050405020304" pitchFamily="18" charset="0"/>
              </a:rPr>
              <a:t>Streptococcus</a:t>
            </a:r>
            <a:r>
              <a:rPr lang="en-GB" kern="100" dirty="0">
                <a:latin typeface="Calibri" panose="020F0502020204030204" pitchFamily="34" charset="0"/>
                <a:ea typeface="Calibri" panose="020F0502020204030204" pitchFamily="34" charset="0"/>
                <a:cs typeface="Times New Roman" panose="02020603050405020304" pitchFamily="18" charset="0"/>
              </a:rPr>
              <a:t> species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close-up of a structure&#10;&#10;Description automatically generated">
            <a:extLst>
              <a:ext uri="{FF2B5EF4-FFF2-40B4-BE49-F238E27FC236}">
                <a16:creationId xmlns:a16="http://schemas.microsoft.com/office/drawing/2014/main" id="{969CD002-50B9-C067-0B96-369D1A2C4AB9}"/>
              </a:ext>
            </a:extLst>
          </p:cNvPr>
          <p:cNvPicPr>
            <a:picLocks noChangeAspect="1"/>
          </p:cNvPicPr>
          <p:nvPr/>
        </p:nvPicPr>
        <p:blipFill>
          <a:blip r:embed="rId3"/>
          <a:stretch>
            <a:fillRect/>
          </a:stretch>
        </p:blipFill>
        <p:spPr>
          <a:xfrm>
            <a:off x="1508442" y="1355923"/>
            <a:ext cx="4240425" cy="3327409"/>
          </a:xfrm>
          <a:prstGeom prst="rect">
            <a:avLst/>
          </a:prstGeom>
        </p:spPr>
      </p:pic>
      <p:pic>
        <p:nvPicPr>
          <p:cNvPr id="7" name="Picture 6" descr="A white blue yellow and purple molecule&#10;&#10;Description automatically generated">
            <a:extLst>
              <a:ext uri="{FF2B5EF4-FFF2-40B4-BE49-F238E27FC236}">
                <a16:creationId xmlns:a16="http://schemas.microsoft.com/office/drawing/2014/main" id="{33B584F4-ABCA-358E-B64E-F4569C1F638F}"/>
              </a:ext>
            </a:extLst>
          </p:cNvPr>
          <p:cNvPicPr>
            <a:picLocks noChangeAspect="1"/>
          </p:cNvPicPr>
          <p:nvPr/>
        </p:nvPicPr>
        <p:blipFill>
          <a:blip r:embed="rId4"/>
          <a:stretch>
            <a:fillRect/>
          </a:stretch>
        </p:blipFill>
        <p:spPr>
          <a:xfrm>
            <a:off x="5935134" y="1298392"/>
            <a:ext cx="3979333" cy="3442469"/>
          </a:xfrm>
          <a:prstGeom prst="rect">
            <a:avLst/>
          </a:prstGeom>
        </p:spPr>
      </p:pic>
    </p:spTree>
    <p:extLst>
      <p:ext uri="{BB962C8B-B14F-4D97-AF65-F5344CB8AC3E}">
        <p14:creationId xmlns:p14="http://schemas.microsoft.com/office/powerpoint/2010/main" val="3093724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876831" cy="400110"/>
          </a:xfrm>
          <a:prstGeom prst="rect">
            <a:avLst/>
          </a:prstGeom>
          <a:noFill/>
        </p:spPr>
        <p:txBody>
          <a:bodyPr wrap="none" rtlCol="0">
            <a:spAutoFit/>
          </a:bodyPr>
          <a:lstStyle/>
          <a:p>
            <a:r>
              <a:rPr lang="en-GB" sz="2000" dirty="0"/>
              <a:t>Cluster 01001110 (I-2, I-5, I-6, I-7)</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5014965"/>
            <a:ext cx="10935040" cy="923330"/>
          </a:xfrm>
          <a:prstGeom prst="rect">
            <a:avLst/>
          </a:prstGeom>
          <a:noFill/>
        </p:spPr>
        <p:txBody>
          <a:bodyPr wrap="square" rtlCol="0">
            <a:spAutoFit/>
          </a:bodyPr>
          <a:lstStyle/>
          <a:p>
            <a:pPr marL="285750" indent="-285750">
              <a:buFont typeface="Arial" panose="020B0604020202020204" pitchFamily="34" charset="0"/>
              <a:buChar char="•"/>
            </a:pPr>
            <a:r>
              <a:rPr lang="en-GB" sz="1800" i="1" dirty="0" err="1">
                <a:effectLst/>
                <a:latin typeface="Calibri" panose="020F0502020204030204" pitchFamily="34" charset="0"/>
                <a:ea typeface="Calibri" panose="020F0502020204030204" pitchFamily="34" charset="0"/>
                <a:cs typeface="Times New Roman" panose="02020603050405020304" pitchFamily="18" charset="0"/>
              </a:rPr>
              <a:t>Campylobacter_novaezeelandiae</a:t>
            </a:r>
            <a:r>
              <a:rPr lang="en-GB" sz="1800" i="1" dirty="0">
                <a:effectLst/>
                <a:latin typeface="Calibri" panose="020F0502020204030204" pitchFamily="34" charset="0"/>
                <a:ea typeface="Calibri" panose="020F0502020204030204" pitchFamily="34" charset="0"/>
                <a:cs typeface="Times New Roman" panose="02020603050405020304" pitchFamily="18" charset="0"/>
              </a:rPr>
              <a:t> – </a:t>
            </a:r>
            <a:r>
              <a:rPr lang="en-GB" sz="1800" dirty="0">
                <a:effectLst/>
                <a:latin typeface="Calibri" panose="020F0502020204030204" pitchFamily="34" charset="0"/>
                <a:ea typeface="Calibri" panose="020F0502020204030204" pitchFamily="34" charset="0"/>
                <a:cs typeface="Times New Roman" panose="02020603050405020304" pitchFamily="18" charset="0"/>
              </a:rPr>
              <a:t>example of protein structure containing both I-2 and I-6 (right)</a:t>
            </a:r>
          </a:p>
          <a:p>
            <a:pPr marL="285750" indent="-285750">
              <a:buFont typeface="Arial" panose="020B0604020202020204" pitchFamily="34" charset="0"/>
              <a:buChar char="•"/>
            </a:pPr>
            <a:r>
              <a:rPr lang="en-GB" kern="100" dirty="0">
                <a:latin typeface="Calibri" panose="020F0502020204030204" pitchFamily="34" charset="0"/>
                <a:ea typeface="Calibri" panose="020F0502020204030204" pitchFamily="34" charset="0"/>
                <a:cs typeface="Times New Roman" panose="02020603050405020304" pitchFamily="18" charset="0"/>
              </a:rPr>
              <a:t>Prediction model struggled to identify how I-2 and I-6 would fold, especially compared to the </a:t>
            </a:r>
            <a:r>
              <a:rPr lang="en-GB" kern="100" dirty="0" err="1">
                <a:latin typeface="Calibri" panose="020F0502020204030204" pitchFamily="34" charset="0"/>
                <a:ea typeface="Calibri" panose="020F0502020204030204" pitchFamily="34" charset="0"/>
                <a:cs typeface="Times New Roman" panose="02020603050405020304" pitchFamily="18" charset="0"/>
              </a:rPr>
              <a:t>pLDDT</a:t>
            </a:r>
            <a:r>
              <a:rPr lang="en-GB" kern="100" dirty="0">
                <a:latin typeface="Calibri" panose="020F0502020204030204" pitchFamily="34" charset="0"/>
                <a:ea typeface="Calibri" panose="020F0502020204030204" pitchFamily="34" charset="0"/>
                <a:cs typeface="Times New Roman" panose="02020603050405020304" pitchFamily="18" charset="0"/>
              </a:rPr>
              <a:t> for I-2- and I-4-containing structures.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A blue and red spiraling structure&#10;&#10;Description automatically generated with medium confidence">
            <a:extLst>
              <a:ext uri="{FF2B5EF4-FFF2-40B4-BE49-F238E27FC236}">
                <a16:creationId xmlns:a16="http://schemas.microsoft.com/office/drawing/2014/main" id="{C502ECA5-0BE2-E992-CA7F-AD939B63A6D0}"/>
              </a:ext>
            </a:extLst>
          </p:cNvPr>
          <p:cNvPicPr>
            <a:picLocks noChangeAspect="1"/>
          </p:cNvPicPr>
          <p:nvPr/>
        </p:nvPicPr>
        <p:blipFill>
          <a:blip r:embed="rId3"/>
          <a:stretch>
            <a:fillRect/>
          </a:stretch>
        </p:blipFill>
        <p:spPr>
          <a:xfrm>
            <a:off x="2228955" y="1441239"/>
            <a:ext cx="3471228" cy="3253484"/>
          </a:xfrm>
          <a:prstGeom prst="rect">
            <a:avLst/>
          </a:prstGeom>
        </p:spPr>
      </p:pic>
      <p:pic>
        <p:nvPicPr>
          <p:cNvPr id="3" name="Picture 2" descr="A structure of a protein&#10;&#10;Description automatically generated">
            <a:extLst>
              <a:ext uri="{FF2B5EF4-FFF2-40B4-BE49-F238E27FC236}">
                <a16:creationId xmlns:a16="http://schemas.microsoft.com/office/drawing/2014/main" id="{1A3CE212-B279-8C2E-BF72-4B433521A523}"/>
              </a:ext>
            </a:extLst>
          </p:cNvPr>
          <p:cNvPicPr>
            <a:picLocks noChangeAspect="1"/>
          </p:cNvPicPr>
          <p:nvPr/>
        </p:nvPicPr>
        <p:blipFill>
          <a:blip r:embed="rId4"/>
          <a:stretch>
            <a:fillRect/>
          </a:stretch>
        </p:blipFill>
        <p:spPr>
          <a:xfrm>
            <a:off x="6083298" y="1196704"/>
            <a:ext cx="3620454" cy="3558154"/>
          </a:xfrm>
          <a:prstGeom prst="rect">
            <a:avLst/>
          </a:prstGeom>
        </p:spPr>
      </p:pic>
    </p:spTree>
    <p:extLst>
      <p:ext uri="{BB962C8B-B14F-4D97-AF65-F5344CB8AC3E}">
        <p14:creationId xmlns:p14="http://schemas.microsoft.com/office/powerpoint/2010/main" val="129677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4711996" cy="400110"/>
          </a:xfrm>
          <a:prstGeom prst="rect">
            <a:avLst/>
          </a:prstGeom>
          <a:noFill/>
        </p:spPr>
        <p:txBody>
          <a:bodyPr wrap="none" rtlCol="0">
            <a:spAutoFit/>
          </a:bodyPr>
          <a:lstStyle/>
          <a:p>
            <a:r>
              <a:rPr lang="en-GB" sz="2000" dirty="0"/>
              <a:t>Cluster 00100000, 00101000, 00101100</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4EF838A8-56FB-1292-8396-6A68EDC382D9}"/>
              </a:ext>
            </a:extLst>
          </p:cNvPr>
          <p:cNvSpPr txBox="1"/>
          <p:nvPr/>
        </p:nvSpPr>
        <p:spPr>
          <a:xfrm>
            <a:off x="628479" y="4582270"/>
            <a:ext cx="10935040" cy="2031325"/>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I3 is the smallest predicted insertion, and corresponds to a small loop connecting an alpha helix to a single beta pleat</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Given the size of this insertion and the fact that it appears to simply connect two structural components without extending far from the protein, it may be that this insertion is an artefact of the insertion identification algorithm rather than a true insertion. </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also aligns with the ‘insertion’ being present in the majority of species in the representative phylogeny, much like I-8.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close-up of a white and green object&#10;&#10;Description automatically generated">
            <a:extLst>
              <a:ext uri="{FF2B5EF4-FFF2-40B4-BE49-F238E27FC236}">
                <a16:creationId xmlns:a16="http://schemas.microsoft.com/office/drawing/2014/main" id="{17E802CF-12EC-F16B-78FD-83AF9BD47CD2}"/>
              </a:ext>
            </a:extLst>
          </p:cNvPr>
          <p:cNvPicPr>
            <a:picLocks noChangeAspect="1"/>
          </p:cNvPicPr>
          <p:nvPr/>
        </p:nvPicPr>
        <p:blipFill>
          <a:blip r:embed="rId3"/>
          <a:stretch>
            <a:fillRect/>
          </a:stretch>
        </p:blipFill>
        <p:spPr>
          <a:xfrm>
            <a:off x="1108123" y="1282642"/>
            <a:ext cx="3149706" cy="3131991"/>
          </a:xfrm>
          <a:prstGeom prst="rect">
            <a:avLst/>
          </a:prstGeom>
        </p:spPr>
      </p:pic>
      <p:pic>
        <p:nvPicPr>
          <p:cNvPr id="7" name="Picture 6" descr="A structure of a molecule&#10;&#10;Description automatically generated">
            <a:extLst>
              <a:ext uri="{FF2B5EF4-FFF2-40B4-BE49-F238E27FC236}">
                <a16:creationId xmlns:a16="http://schemas.microsoft.com/office/drawing/2014/main" id="{30BE34E1-7DE5-B81F-4BB3-22CF2543B055}"/>
              </a:ext>
            </a:extLst>
          </p:cNvPr>
          <p:cNvPicPr>
            <a:picLocks noChangeAspect="1"/>
          </p:cNvPicPr>
          <p:nvPr/>
        </p:nvPicPr>
        <p:blipFill>
          <a:blip r:embed="rId4"/>
          <a:stretch>
            <a:fillRect/>
          </a:stretch>
        </p:blipFill>
        <p:spPr>
          <a:xfrm>
            <a:off x="4257829" y="1282642"/>
            <a:ext cx="3676340" cy="3079928"/>
          </a:xfrm>
          <a:prstGeom prst="rect">
            <a:avLst/>
          </a:prstGeom>
        </p:spPr>
      </p:pic>
      <p:pic>
        <p:nvPicPr>
          <p:cNvPr id="8" name="Picture 7" descr="A structure of a protein&#10;&#10;Description automatically generated with medium confidence">
            <a:extLst>
              <a:ext uri="{FF2B5EF4-FFF2-40B4-BE49-F238E27FC236}">
                <a16:creationId xmlns:a16="http://schemas.microsoft.com/office/drawing/2014/main" id="{25A03E85-A5FF-BB3A-3045-113CE1C877E8}"/>
              </a:ext>
            </a:extLst>
          </p:cNvPr>
          <p:cNvPicPr>
            <a:picLocks noChangeAspect="1"/>
          </p:cNvPicPr>
          <p:nvPr/>
        </p:nvPicPr>
        <p:blipFill>
          <a:blip r:embed="rId5"/>
          <a:stretch>
            <a:fillRect/>
          </a:stretch>
        </p:blipFill>
        <p:spPr>
          <a:xfrm>
            <a:off x="7934169" y="1126676"/>
            <a:ext cx="3239135" cy="3391860"/>
          </a:xfrm>
          <a:prstGeom prst="rect">
            <a:avLst/>
          </a:prstGeom>
        </p:spPr>
      </p:pic>
    </p:spTree>
    <p:extLst>
      <p:ext uri="{BB962C8B-B14F-4D97-AF65-F5344CB8AC3E}">
        <p14:creationId xmlns:p14="http://schemas.microsoft.com/office/powerpoint/2010/main" val="2751956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723D-CC2F-B4A4-1D3F-A2FBAA370D25}"/>
              </a:ext>
            </a:extLst>
          </p:cNvPr>
          <p:cNvSpPr>
            <a:spLocks noGrp="1"/>
          </p:cNvSpPr>
          <p:nvPr>
            <p:ph type="title"/>
          </p:nvPr>
        </p:nvSpPr>
        <p:spPr/>
        <p:txBody>
          <a:bodyPr/>
          <a:lstStyle/>
          <a:p>
            <a:r>
              <a:rPr lang="en-GB" dirty="0"/>
              <a:t>Structure Predictions</a:t>
            </a:r>
          </a:p>
        </p:txBody>
      </p:sp>
      <p:sp>
        <p:nvSpPr>
          <p:cNvPr id="3" name="Content Placeholder 2">
            <a:extLst>
              <a:ext uri="{FF2B5EF4-FFF2-40B4-BE49-F238E27FC236}">
                <a16:creationId xmlns:a16="http://schemas.microsoft.com/office/drawing/2014/main" id="{97F9FF23-964F-847C-7EF5-C4A18F72A195}"/>
              </a:ext>
            </a:extLst>
          </p:cNvPr>
          <p:cNvSpPr>
            <a:spLocks noGrp="1"/>
          </p:cNvSpPr>
          <p:nvPr>
            <p:ph idx="1"/>
          </p:nvPr>
        </p:nvSpPr>
        <p:spPr>
          <a:xfrm>
            <a:off x="838200" y="1419225"/>
            <a:ext cx="10515600" cy="4351338"/>
          </a:xfrm>
        </p:spPr>
        <p:txBody>
          <a:bodyPr/>
          <a:lstStyle/>
          <a:p>
            <a:pPr marL="0" indent="0">
              <a:buNone/>
            </a:pPr>
            <a:r>
              <a:rPr lang="en-GB" dirty="0"/>
              <a:t>Web-server options for structure predictions</a:t>
            </a:r>
          </a:p>
          <a:p>
            <a:r>
              <a:rPr lang="en-GB" dirty="0" err="1"/>
              <a:t>OpenFold</a:t>
            </a:r>
            <a:endParaRPr lang="en-GB" dirty="0"/>
          </a:p>
          <a:p>
            <a:endParaRPr lang="en-GB" dirty="0"/>
          </a:p>
          <a:p>
            <a:endParaRPr lang="en-GB" dirty="0"/>
          </a:p>
          <a:p>
            <a:r>
              <a:rPr lang="en-GB" dirty="0" err="1"/>
              <a:t>ColabFold</a:t>
            </a:r>
            <a:endParaRPr lang="en-GB" dirty="0"/>
          </a:p>
          <a:p>
            <a:endParaRPr lang="en-GB" dirty="0"/>
          </a:p>
          <a:p>
            <a:endParaRPr lang="en-GB" dirty="0"/>
          </a:p>
          <a:p>
            <a:r>
              <a:rPr lang="en-GB" dirty="0"/>
              <a:t>AlphaFold Database</a:t>
            </a:r>
          </a:p>
        </p:txBody>
      </p:sp>
    </p:spTree>
    <p:extLst>
      <p:ext uri="{BB962C8B-B14F-4D97-AF65-F5344CB8AC3E}">
        <p14:creationId xmlns:p14="http://schemas.microsoft.com/office/powerpoint/2010/main" val="420028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723D-CC2F-B4A4-1D3F-A2FBAA370D25}"/>
              </a:ext>
            </a:extLst>
          </p:cNvPr>
          <p:cNvSpPr>
            <a:spLocks noGrp="1"/>
          </p:cNvSpPr>
          <p:nvPr>
            <p:ph type="title"/>
          </p:nvPr>
        </p:nvSpPr>
        <p:spPr/>
        <p:txBody>
          <a:bodyPr/>
          <a:lstStyle/>
          <a:p>
            <a:r>
              <a:rPr lang="en-GB" dirty="0"/>
              <a:t>Structure Predictions</a:t>
            </a:r>
          </a:p>
        </p:txBody>
      </p:sp>
      <p:sp>
        <p:nvSpPr>
          <p:cNvPr id="3" name="Content Placeholder 2">
            <a:extLst>
              <a:ext uri="{FF2B5EF4-FFF2-40B4-BE49-F238E27FC236}">
                <a16:creationId xmlns:a16="http://schemas.microsoft.com/office/drawing/2014/main" id="{97F9FF23-964F-847C-7EF5-C4A18F72A195}"/>
              </a:ext>
            </a:extLst>
          </p:cNvPr>
          <p:cNvSpPr>
            <a:spLocks noGrp="1"/>
          </p:cNvSpPr>
          <p:nvPr>
            <p:ph idx="1"/>
          </p:nvPr>
        </p:nvSpPr>
        <p:spPr>
          <a:xfrm>
            <a:off x="838200" y="1419225"/>
            <a:ext cx="10718800" cy="5277908"/>
          </a:xfrm>
        </p:spPr>
        <p:txBody>
          <a:bodyPr>
            <a:normAutofit fontScale="70000" lnSpcReduction="20000"/>
          </a:bodyPr>
          <a:lstStyle/>
          <a:p>
            <a:pPr marL="0" indent="0">
              <a:buNone/>
            </a:pPr>
            <a:r>
              <a:rPr lang="en-GB" dirty="0"/>
              <a:t>Web-server options for structure predictions</a:t>
            </a:r>
          </a:p>
          <a:p>
            <a:r>
              <a:rPr lang="en-GB" dirty="0" err="1"/>
              <a:t>OpenFold</a:t>
            </a:r>
            <a:endParaRPr lang="en-GB" dirty="0"/>
          </a:p>
          <a:p>
            <a:pPr lvl="1"/>
            <a:r>
              <a:rPr lang="en-GB" dirty="0">
                <a:solidFill>
                  <a:srgbClr val="00B050"/>
                </a:solidFill>
              </a:rPr>
              <a:t>Good for structure prediction with low-coverage/shallow sequence alignments</a:t>
            </a:r>
          </a:p>
          <a:p>
            <a:pPr lvl="1"/>
            <a:r>
              <a:rPr lang="en-GB" dirty="0">
                <a:solidFill>
                  <a:srgbClr val="00B050"/>
                </a:solidFill>
              </a:rPr>
              <a:t>Open access to AlphaFold prediction modelling</a:t>
            </a:r>
          </a:p>
          <a:p>
            <a:pPr lvl="1"/>
            <a:r>
              <a:rPr lang="en-GB" dirty="0">
                <a:solidFill>
                  <a:srgbClr val="FF0000"/>
                </a:solidFill>
              </a:rPr>
              <a:t>Web server did not function (error thrown server-side in running the notebook)</a:t>
            </a:r>
          </a:p>
          <a:p>
            <a:pPr lvl="1"/>
            <a:r>
              <a:rPr lang="en-GB" dirty="0">
                <a:solidFill>
                  <a:srgbClr val="FF0000"/>
                </a:solidFill>
              </a:rPr>
              <a:t>Took 1-2 hours to run a multiple sequence alignment before the error, cannot see batch function</a:t>
            </a:r>
          </a:p>
          <a:p>
            <a:r>
              <a:rPr lang="en-GB" dirty="0" err="1"/>
              <a:t>ColabFold</a:t>
            </a:r>
            <a:endParaRPr lang="en-GB" dirty="0"/>
          </a:p>
          <a:p>
            <a:pPr lvl="1"/>
            <a:r>
              <a:rPr lang="en-GB" dirty="0">
                <a:solidFill>
                  <a:srgbClr val="00B050"/>
                </a:solidFill>
              </a:rPr>
              <a:t>Fast, accurate, could select AlphaFold model (multimer model)</a:t>
            </a:r>
          </a:p>
          <a:p>
            <a:pPr lvl="1"/>
            <a:r>
              <a:rPr lang="en-GB" dirty="0">
                <a:solidFill>
                  <a:srgbClr val="00B050"/>
                </a:solidFill>
              </a:rPr>
              <a:t>Gives additional read-outs like </a:t>
            </a:r>
            <a:r>
              <a:rPr lang="en-GB" dirty="0" err="1">
                <a:solidFill>
                  <a:srgbClr val="00B050"/>
                </a:solidFill>
              </a:rPr>
              <a:t>pLDDT</a:t>
            </a:r>
            <a:r>
              <a:rPr lang="en-GB" dirty="0">
                <a:solidFill>
                  <a:srgbClr val="00B050"/>
                </a:solidFill>
              </a:rPr>
              <a:t> and PAE plots</a:t>
            </a:r>
          </a:p>
          <a:p>
            <a:pPr lvl="1"/>
            <a:r>
              <a:rPr lang="en-GB" dirty="0">
                <a:solidFill>
                  <a:srgbClr val="C5C238"/>
                </a:solidFill>
              </a:rPr>
              <a:t>Custom multiple sequence alignment option available BUT</a:t>
            </a:r>
          </a:p>
          <a:p>
            <a:pPr lvl="2"/>
            <a:r>
              <a:rPr lang="en-GB" dirty="0">
                <a:solidFill>
                  <a:srgbClr val="C5C238"/>
                </a:solidFill>
              </a:rPr>
              <a:t>Alignment I have not appropriate </a:t>
            </a:r>
          </a:p>
          <a:p>
            <a:pPr lvl="1"/>
            <a:r>
              <a:rPr lang="en-GB" dirty="0">
                <a:solidFill>
                  <a:srgbClr val="FF0000"/>
                </a:solidFill>
              </a:rPr>
              <a:t>Reached GPU usage limit fairly quickly (after a few structure predictions)</a:t>
            </a:r>
          </a:p>
          <a:p>
            <a:pPr lvl="1"/>
            <a:r>
              <a:rPr lang="en-GB" dirty="0">
                <a:solidFill>
                  <a:srgbClr val="FF0000"/>
                </a:solidFill>
              </a:rPr>
              <a:t>Couldn’t get batch notebook to run (space issue?)</a:t>
            </a:r>
          </a:p>
          <a:p>
            <a:r>
              <a:rPr lang="en-GB" dirty="0"/>
              <a:t>AlphaFold Database</a:t>
            </a:r>
          </a:p>
          <a:p>
            <a:pPr lvl="1"/>
            <a:r>
              <a:rPr lang="en-GB" dirty="0">
                <a:solidFill>
                  <a:srgbClr val="00B050"/>
                </a:solidFill>
              </a:rPr>
              <a:t>Pre-computed structures</a:t>
            </a:r>
          </a:p>
          <a:p>
            <a:pPr lvl="1"/>
            <a:r>
              <a:rPr lang="en-GB" dirty="0">
                <a:solidFill>
                  <a:srgbClr val="00B050"/>
                </a:solidFill>
              </a:rPr>
              <a:t>API available for download (4,776/20,304 sequences had a structure)</a:t>
            </a:r>
          </a:p>
          <a:p>
            <a:pPr lvl="1"/>
            <a:r>
              <a:rPr lang="en-GB" dirty="0">
                <a:solidFill>
                  <a:srgbClr val="FF0000"/>
                </a:solidFill>
              </a:rPr>
              <a:t>Structures generally poor quality (low </a:t>
            </a:r>
            <a:r>
              <a:rPr lang="en-GB" dirty="0" err="1">
                <a:solidFill>
                  <a:srgbClr val="FF0000"/>
                </a:solidFill>
              </a:rPr>
              <a:t>pLDDT</a:t>
            </a:r>
            <a:r>
              <a:rPr lang="en-GB" dirty="0">
                <a:solidFill>
                  <a:srgbClr val="FF0000"/>
                </a:solidFill>
              </a:rPr>
              <a:t> for anything outside the amidase_3 core structure, in several cases the amidase_3 structure had a large number of residues with </a:t>
            </a:r>
            <a:r>
              <a:rPr lang="en-GB" dirty="0" err="1">
                <a:solidFill>
                  <a:srgbClr val="FF0000"/>
                </a:solidFill>
              </a:rPr>
              <a:t>pLDDT</a:t>
            </a:r>
            <a:r>
              <a:rPr lang="en-GB" dirty="0">
                <a:solidFill>
                  <a:srgbClr val="FF0000"/>
                </a:solidFill>
              </a:rPr>
              <a:t> &lt;70) – structures produced in 2022, using monomer model, most of the </a:t>
            </a:r>
            <a:r>
              <a:rPr lang="en-GB" dirty="0" err="1">
                <a:solidFill>
                  <a:srgbClr val="FF0000"/>
                </a:solidFill>
              </a:rPr>
              <a:t>AmiC</a:t>
            </a:r>
            <a:r>
              <a:rPr lang="en-GB" dirty="0">
                <a:solidFill>
                  <a:srgbClr val="FF0000"/>
                </a:solidFill>
              </a:rPr>
              <a:t> proteins contain multiple domains</a:t>
            </a:r>
          </a:p>
        </p:txBody>
      </p:sp>
    </p:spTree>
    <p:extLst>
      <p:ext uri="{BB962C8B-B14F-4D97-AF65-F5344CB8AC3E}">
        <p14:creationId xmlns:p14="http://schemas.microsoft.com/office/powerpoint/2010/main" val="421182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835B-D70F-E558-1852-6C1E6A094694}"/>
              </a:ext>
            </a:extLst>
          </p:cNvPr>
          <p:cNvSpPr>
            <a:spLocks noGrp="1"/>
          </p:cNvSpPr>
          <p:nvPr>
            <p:ph type="title"/>
          </p:nvPr>
        </p:nvSpPr>
        <p:spPr/>
        <p:txBody>
          <a:bodyPr/>
          <a:lstStyle/>
          <a:p>
            <a:r>
              <a:rPr lang="en-GB" dirty="0"/>
              <a:t>Structure Predictions (AlphaFold DB)</a:t>
            </a:r>
          </a:p>
        </p:txBody>
      </p:sp>
      <p:pic>
        <p:nvPicPr>
          <p:cNvPr id="1027" name="Picture 3" descr="A blue and white ribbon&#10;&#10;Description automatically generated">
            <a:extLst>
              <a:ext uri="{FF2B5EF4-FFF2-40B4-BE49-F238E27FC236}">
                <a16:creationId xmlns:a16="http://schemas.microsoft.com/office/drawing/2014/main" id="{8AA14194-0592-BE65-8B09-5A1C350DB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549"/>
          <a:stretch>
            <a:fillRect/>
          </a:stretch>
        </p:blipFill>
        <p:spPr bwMode="auto">
          <a:xfrm>
            <a:off x="372534" y="1650959"/>
            <a:ext cx="3429000" cy="32846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close-up of a protein&#10;&#10;Description automatically generated">
            <a:extLst>
              <a:ext uri="{FF2B5EF4-FFF2-40B4-BE49-F238E27FC236}">
                <a16:creationId xmlns:a16="http://schemas.microsoft.com/office/drawing/2014/main" id="{6D5B8520-CC8B-776F-E9EC-B12A86313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461424" y="2217594"/>
            <a:ext cx="4531492" cy="291994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A structure of a protein&#10;&#10;Description automatically generated with medium confidence">
            <a:extLst>
              <a:ext uri="{FF2B5EF4-FFF2-40B4-BE49-F238E27FC236}">
                <a16:creationId xmlns:a16="http://schemas.microsoft.com/office/drawing/2014/main" id="{6FC8E4C4-F284-4651-B6B5-ED0F03D1B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473456" y="1697534"/>
            <a:ext cx="4645197" cy="38412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6B4BE7A2-18A2-A3BE-EFA5-DA667BDBF9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Rectangle 5">
            <a:extLst>
              <a:ext uri="{FF2B5EF4-FFF2-40B4-BE49-F238E27FC236}">
                <a16:creationId xmlns:a16="http://schemas.microsoft.com/office/drawing/2014/main" id="{4ADBD563-375B-5A23-1867-31041C2478CE}"/>
              </a:ext>
            </a:extLst>
          </p:cNvPr>
          <p:cNvSpPr>
            <a:spLocks noChangeArrowheads="1"/>
          </p:cNvSpPr>
          <p:nvPr/>
        </p:nvSpPr>
        <p:spPr bwMode="auto">
          <a:xfrm>
            <a:off x="0" y="4895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013A4CD-3B11-7043-1111-4E6BE79E5F3B}"/>
              </a:ext>
            </a:extLst>
          </p:cNvPr>
          <p:cNvSpPr txBox="1"/>
          <p:nvPr/>
        </p:nvSpPr>
        <p:spPr>
          <a:xfrm>
            <a:off x="461434" y="6129338"/>
            <a:ext cx="3251199" cy="523220"/>
          </a:xfrm>
          <a:prstGeom prst="rect">
            <a:avLst/>
          </a:prstGeom>
          <a:noFill/>
        </p:spPr>
        <p:txBody>
          <a:bodyPr wrap="square">
            <a:spAutoFit/>
          </a:bodyPr>
          <a:lstStyle/>
          <a:p>
            <a:r>
              <a:rPr lang="en-GB" sz="1400" i="1" dirty="0" err="1"/>
              <a:t>Sphingobacterium</a:t>
            </a:r>
            <a:r>
              <a:rPr lang="en-GB" sz="1400" i="1" dirty="0"/>
              <a:t> </a:t>
            </a:r>
            <a:r>
              <a:rPr lang="en-GB" sz="1400" i="1" dirty="0" err="1"/>
              <a:t>mizutaii</a:t>
            </a:r>
            <a:r>
              <a:rPr lang="en-GB" sz="1400" dirty="0"/>
              <a:t>, cluster group 00000000</a:t>
            </a:r>
          </a:p>
        </p:txBody>
      </p:sp>
      <p:sp>
        <p:nvSpPr>
          <p:cNvPr id="9" name="TextBox 8">
            <a:extLst>
              <a:ext uri="{FF2B5EF4-FFF2-40B4-BE49-F238E27FC236}">
                <a16:creationId xmlns:a16="http://schemas.microsoft.com/office/drawing/2014/main" id="{78825F63-12F3-5C6A-4EA5-538979A6A914}"/>
              </a:ext>
            </a:extLst>
          </p:cNvPr>
          <p:cNvSpPr txBox="1"/>
          <p:nvPr/>
        </p:nvSpPr>
        <p:spPr>
          <a:xfrm>
            <a:off x="4267200" y="6127842"/>
            <a:ext cx="3429000" cy="307777"/>
          </a:xfrm>
          <a:prstGeom prst="rect">
            <a:avLst/>
          </a:prstGeom>
          <a:noFill/>
        </p:spPr>
        <p:txBody>
          <a:bodyPr wrap="square">
            <a:spAutoFit/>
          </a:bodyPr>
          <a:lstStyle/>
          <a:p>
            <a:r>
              <a:rPr lang="en-GB" sz="1400" i="1" dirty="0" err="1"/>
              <a:t>Duganella</a:t>
            </a:r>
            <a:r>
              <a:rPr lang="en-GB" sz="1400" dirty="0"/>
              <a:t> sp., cluster group 00001111</a:t>
            </a:r>
          </a:p>
        </p:txBody>
      </p:sp>
      <p:sp>
        <p:nvSpPr>
          <p:cNvPr id="11" name="TextBox 10">
            <a:extLst>
              <a:ext uri="{FF2B5EF4-FFF2-40B4-BE49-F238E27FC236}">
                <a16:creationId xmlns:a16="http://schemas.microsoft.com/office/drawing/2014/main" id="{3450BBB2-3657-5749-BEC2-904AB480EE73}"/>
              </a:ext>
            </a:extLst>
          </p:cNvPr>
          <p:cNvSpPr txBox="1"/>
          <p:nvPr/>
        </p:nvSpPr>
        <p:spPr>
          <a:xfrm>
            <a:off x="8136136" y="6127842"/>
            <a:ext cx="3149934" cy="523220"/>
          </a:xfrm>
          <a:prstGeom prst="rect">
            <a:avLst/>
          </a:prstGeom>
          <a:noFill/>
        </p:spPr>
        <p:txBody>
          <a:bodyPr wrap="square">
            <a:spAutoFit/>
          </a:bodyPr>
          <a:lstStyle/>
          <a:p>
            <a:r>
              <a:rPr lang="en-GB" sz="1400" i="1" dirty="0" err="1"/>
              <a:t>Pasteurellaceae</a:t>
            </a:r>
            <a:r>
              <a:rPr lang="en-GB" sz="1400" dirty="0"/>
              <a:t> bacterium, cluster group 00001110</a:t>
            </a:r>
          </a:p>
        </p:txBody>
      </p:sp>
      <p:cxnSp>
        <p:nvCxnSpPr>
          <p:cNvPr id="13" name="Straight Connector 12">
            <a:extLst>
              <a:ext uri="{FF2B5EF4-FFF2-40B4-BE49-F238E27FC236}">
                <a16:creationId xmlns:a16="http://schemas.microsoft.com/office/drawing/2014/main" id="{10F47661-CDB9-52E5-1F0A-31A4E3811325}"/>
              </a:ext>
            </a:extLst>
          </p:cNvPr>
          <p:cNvCxnSpPr/>
          <p:nvPr/>
        </p:nvCxnSpPr>
        <p:spPr>
          <a:xfrm>
            <a:off x="104503" y="6035040"/>
            <a:ext cx="11939451"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FB4CB02-30C4-1EB9-D5BC-D26BDB6111DE}"/>
              </a:ext>
            </a:extLst>
          </p:cNvPr>
          <p:cNvCxnSpPr>
            <a:cxnSpLocks/>
          </p:cNvCxnSpPr>
          <p:nvPr/>
        </p:nvCxnSpPr>
        <p:spPr>
          <a:xfrm>
            <a:off x="3903618" y="1556660"/>
            <a:ext cx="0" cy="509440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C3DCD3E-142E-43EC-B15C-EACF4F9D133D}"/>
              </a:ext>
            </a:extLst>
          </p:cNvPr>
          <p:cNvCxnSpPr>
            <a:cxnSpLocks/>
          </p:cNvCxnSpPr>
          <p:nvPr/>
        </p:nvCxnSpPr>
        <p:spPr>
          <a:xfrm>
            <a:off x="7676606" y="1556660"/>
            <a:ext cx="0" cy="5094402"/>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870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723D-CC2F-B4A4-1D3F-A2FBAA370D25}"/>
              </a:ext>
            </a:extLst>
          </p:cNvPr>
          <p:cNvSpPr>
            <a:spLocks noGrp="1"/>
          </p:cNvSpPr>
          <p:nvPr>
            <p:ph type="title"/>
          </p:nvPr>
        </p:nvSpPr>
        <p:spPr/>
        <p:txBody>
          <a:bodyPr/>
          <a:lstStyle/>
          <a:p>
            <a:r>
              <a:rPr lang="en-GB" dirty="0"/>
              <a:t>Structure Predictions</a:t>
            </a:r>
          </a:p>
        </p:txBody>
      </p:sp>
      <p:sp>
        <p:nvSpPr>
          <p:cNvPr id="3" name="Content Placeholder 2">
            <a:extLst>
              <a:ext uri="{FF2B5EF4-FFF2-40B4-BE49-F238E27FC236}">
                <a16:creationId xmlns:a16="http://schemas.microsoft.com/office/drawing/2014/main" id="{97F9FF23-964F-847C-7EF5-C4A18F72A195}"/>
              </a:ext>
            </a:extLst>
          </p:cNvPr>
          <p:cNvSpPr>
            <a:spLocks noGrp="1"/>
          </p:cNvSpPr>
          <p:nvPr>
            <p:ph idx="1"/>
          </p:nvPr>
        </p:nvSpPr>
        <p:spPr>
          <a:xfrm>
            <a:off x="670560" y="1419225"/>
            <a:ext cx="11338560" cy="5295084"/>
          </a:xfrm>
        </p:spPr>
        <p:txBody>
          <a:bodyPr>
            <a:normAutofit fontScale="92500" lnSpcReduction="10000"/>
          </a:bodyPr>
          <a:lstStyle/>
          <a:p>
            <a:pPr marL="0" indent="0">
              <a:buNone/>
            </a:pPr>
            <a:r>
              <a:rPr lang="en-GB" sz="1400" dirty="0"/>
              <a:t>Web-server options for structure predictions</a:t>
            </a:r>
          </a:p>
          <a:p>
            <a:r>
              <a:rPr lang="en-GB" sz="1400" dirty="0" err="1"/>
              <a:t>OpenFold</a:t>
            </a:r>
            <a:endParaRPr lang="en-GB" sz="1400" dirty="0"/>
          </a:p>
          <a:p>
            <a:pPr lvl="1"/>
            <a:r>
              <a:rPr lang="en-GB" sz="1200" dirty="0">
                <a:solidFill>
                  <a:srgbClr val="00B050"/>
                </a:solidFill>
              </a:rPr>
              <a:t>Good for structure prediction with low-coverage/shallow sequence alignments</a:t>
            </a:r>
          </a:p>
          <a:p>
            <a:pPr lvl="1"/>
            <a:r>
              <a:rPr lang="en-GB" sz="1200" dirty="0">
                <a:solidFill>
                  <a:srgbClr val="00B050"/>
                </a:solidFill>
              </a:rPr>
              <a:t>Open access to AlphaFold prediction modelling</a:t>
            </a:r>
          </a:p>
          <a:p>
            <a:pPr lvl="1"/>
            <a:r>
              <a:rPr lang="en-GB" sz="1200" dirty="0">
                <a:solidFill>
                  <a:srgbClr val="FF0000"/>
                </a:solidFill>
              </a:rPr>
              <a:t>Web server did not function (error thrown server-side in running the notebook)</a:t>
            </a:r>
          </a:p>
          <a:p>
            <a:pPr lvl="1"/>
            <a:r>
              <a:rPr lang="en-GB" sz="1200" dirty="0">
                <a:solidFill>
                  <a:srgbClr val="FF0000"/>
                </a:solidFill>
              </a:rPr>
              <a:t>Took 1-2 hours to run a multiple sequence alignment before the error, cannot see batch function</a:t>
            </a:r>
          </a:p>
          <a:p>
            <a:r>
              <a:rPr lang="en-GB" sz="1400" dirty="0" err="1"/>
              <a:t>ColabFold</a:t>
            </a:r>
            <a:endParaRPr lang="en-GB" sz="1400" dirty="0"/>
          </a:p>
          <a:p>
            <a:pPr lvl="1"/>
            <a:r>
              <a:rPr lang="en-GB" sz="1200" dirty="0">
                <a:solidFill>
                  <a:srgbClr val="00B050"/>
                </a:solidFill>
              </a:rPr>
              <a:t>Fast, accurate, could select AlphaFold model (multimer model)</a:t>
            </a:r>
          </a:p>
          <a:p>
            <a:pPr lvl="1"/>
            <a:r>
              <a:rPr lang="en-GB" sz="1200" dirty="0">
                <a:solidFill>
                  <a:srgbClr val="00B050"/>
                </a:solidFill>
              </a:rPr>
              <a:t>Gives additional read-outs like </a:t>
            </a:r>
            <a:r>
              <a:rPr lang="en-GB" sz="1200" dirty="0" err="1">
                <a:solidFill>
                  <a:srgbClr val="00B050"/>
                </a:solidFill>
              </a:rPr>
              <a:t>pLDDT</a:t>
            </a:r>
            <a:r>
              <a:rPr lang="en-GB" sz="1200" dirty="0">
                <a:solidFill>
                  <a:srgbClr val="00B050"/>
                </a:solidFill>
              </a:rPr>
              <a:t> and PAE plots</a:t>
            </a:r>
          </a:p>
          <a:p>
            <a:pPr lvl="1"/>
            <a:r>
              <a:rPr lang="en-GB" sz="1200" dirty="0">
                <a:solidFill>
                  <a:srgbClr val="C5C238"/>
                </a:solidFill>
              </a:rPr>
              <a:t>Custom multiple sequence alignment option available BUT</a:t>
            </a:r>
          </a:p>
          <a:p>
            <a:pPr lvl="2"/>
            <a:r>
              <a:rPr lang="en-GB" sz="1100" dirty="0">
                <a:solidFill>
                  <a:srgbClr val="C5C238"/>
                </a:solidFill>
              </a:rPr>
              <a:t>Alignment I have not appropriate </a:t>
            </a:r>
          </a:p>
          <a:p>
            <a:pPr lvl="1"/>
            <a:r>
              <a:rPr lang="en-GB" sz="1200" dirty="0">
                <a:solidFill>
                  <a:srgbClr val="FF0000"/>
                </a:solidFill>
              </a:rPr>
              <a:t>Reached GPU usage limit fairly quickly (after a few structure predictions)</a:t>
            </a:r>
          </a:p>
          <a:p>
            <a:pPr lvl="1"/>
            <a:r>
              <a:rPr lang="en-GB" sz="1200" dirty="0">
                <a:solidFill>
                  <a:srgbClr val="FF0000"/>
                </a:solidFill>
              </a:rPr>
              <a:t>Couldn’t get batch notebook to run (space issue?)</a:t>
            </a:r>
          </a:p>
          <a:p>
            <a:r>
              <a:rPr lang="en-GB" sz="1400" dirty="0"/>
              <a:t>AlphaFold Database</a:t>
            </a:r>
          </a:p>
          <a:p>
            <a:pPr lvl="1"/>
            <a:r>
              <a:rPr lang="en-GB" sz="1200" dirty="0">
                <a:solidFill>
                  <a:srgbClr val="00B050"/>
                </a:solidFill>
              </a:rPr>
              <a:t>Pre-computed structures</a:t>
            </a:r>
          </a:p>
          <a:p>
            <a:pPr lvl="1"/>
            <a:r>
              <a:rPr lang="en-GB" sz="1200" dirty="0">
                <a:solidFill>
                  <a:srgbClr val="00B050"/>
                </a:solidFill>
              </a:rPr>
              <a:t>API available for download (4,776/20,304 sequences had a structure)</a:t>
            </a:r>
          </a:p>
          <a:p>
            <a:pPr lvl="1"/>
            <a:r>
              <a:rPr lang="en-GB" sz="1200" dirty="0">
                <a:solidFill>
                  <a:srgbClr val="FF0000"/>
                </a:solidFill>
              </a:rPr>
              <a:t>Structures generally poor quality (low </a:t>
            </a:r>
            <a:r>
              <a:rPr lang="en-GB" sz="1200" dirty="0" err="1">
                <a:solidFill>
                  <a:srgbClr val="FF0000"/>
                </a:solidFill>
              </a:rPr>
              <a:t>pLDDT</a:t>
            </a:r>
            <a:r>
              <a:rPr lang="en-GB" sz="1200" dirty="0">
                <a:solidFill>
                  <a:srgbClr val="FF0000"/>
                </a:solidFill>
              </a:rPr>
              <a:t> for anything outside the amidase_3 core structure, in several cases the amidase_3 structure had a large number of residues with </a:t>
            </a:r>
            <a:r>
              <a:rPr lang="en-GB" sz="1200" dirty="0" err="1">
                <a:solidFill>
                  <a:srgbClr val="FF0000"/>
                </a:solidFill>
              </a:rPr>
              <a:t>pLDDT</a:t>
            </a:r>
            <a:r>
              <a:rPr lang="en-GB" sz="1200" dirty="0">
                <a:solidFill>
                  <a:srgbClr val="FF0000"/>
                </a:solidFill>
              </a:rPr>
              <a:t> &lt;70) – structures produced in 2022, using monomer model, most of the </a:t>
            </a:r>
            <a:r>
              <a:rPr lang="en-GB" sz="1200" dirty="0" err="1">
                <a:solidFill>
                  <a:srgbClr val="FF0000"/>
                </a:solidFill>
              </a:rPr>
              <a:t>AmiC</a:t>
            </a:r>
            <a:r>
              <a:rPr lang="en-GB" sz="1200" dirty="0">
                <a:solidFill>
                  <a:srgbClr val="FF0000"/>
                </a:solidFill>
              </a:rPr>
              <a:t> proteins contain multiple domains</a:t>
            </a:r>
          </a:p>
          <a:p>
            <a:r>
              <a:rPr lang="en-GB" sz="1400" b="1" dirty="0"/>
              <a:t>AlphaFold v3</a:t>
            </a:r>
          </a:p>
          <a:p>
            <a:pPr lvl="1"/>
            <a:r>
              <a:rPr lang="en-GB" sz="1200" b="1" dirty="0">
                <a:solidFill>
                  <a:srgbClr val="00B050"/>
                </a:solidFill>
              </a:rPr>
              <a:t>Webserver available</a:t>
            </a:r>
          </a:p>
          <a:p>
            <a:pPr lvl="1"/>
            <a:r>
              <a:rPr lang="en-GB" sz="1200" b="1" dirty="0">
                <a:solidFill>
                  <a:srgbClr val="00B050"/>
                </a:solidFill>
              </a:rPr>
              <a:t>Predictions seemed comparable to </a:t>
            </a:r>
            <a:r>
              <a:rPr lang="en-GB" sz="1200" b="1" dirty="0" err="1">
                <a:solidFill>
                  <a:srgbClr val="00B050"/>
                </a:solidFill>
              </a:rPr>
              <a:t>ColabFold</a:t>
            </a:r>
            <a:r>
              <a:rPr lang="en-GB" sz="1200" b="1" dirty="0">
                <a:solidFill>
                  <a:srgbClr val="00B050"/>
                </a:solidFill>
              </a:rPr>
              <a:t> even for multimers</a:t>
            </a:r>
          </a:p>
          <a:p>
            <a:pPr lvl="1"/>
            <a:r>
              <a:rPr lang="en-GB" sz="1200" b="1" dirty="0">
                <a:solidFill>
                  <a:srgbClr val="00B050"/>
                </a:solidFill>
              </a:rPr>
              <a:t>Paper shows results comparable/improved for structure prediction over AlphaFold v2 </a:t>
            </a:r>
          </a:p>
          <a:p>
            <a:pPr lvl="1"/>
            <a:r>
              <a:rPr lang="en-GB" sz="1200" b="1" dirty="0">
                <a:solidFill>
                  <a:srgbClr val="FF0000"/>
                </a:solidFill>
              </a:rPr>
              <a:t>20 structure per day prediction limit</a:t>
            </a:r>
          </a:p>
          <a:p>
            <a:pPr lvl="1"/>
            <a:r>
              <a:rPr lang="en-GB" sz="1200" b="1" dirty="0">
                <a:solidFill>
                  <a:srgbClr val="FF0000"/>
                </a:solidFill>
              </a:rPr>
              <a:t>Cannot change/access parameters (</a:t>
            </a:r>
            <a:r>
              <a:rPr lang="en-GB" sz="1200" b="1" dirty="0" err="1">
                <a:solidFill>
                  <a:srgbClr val="FF0000"/>
                </a:solidFill>
              </a:rPr>
              <a:t>eg</a:t>
            </a:r>
            <a:r>
              <a:rPr lang="en-GB" sz="1200" b="1" dirty="0">
                <a:solidFill>
                  <a:srgbClr val="FF0000"/>
                </a:solidFill>
              </a:rPr>
              <a:t> multiple sequence alignment, seed number)</a:t>
            </a:r>
          </a:p>
        </p:txBody>
      </p:sp>
    </p:spTree>
    <p:extLst>
      <p:ext uri="{BB962C8B-B14F-4D97-AF65-F5344CB8AC3E}">
        <p14:creationId xmlns:p14="http://schemas.microsoft.com/office/powerpoint/2010/main" val="247442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835B-D70F-E558-1852-6C1E6A094694}"/>
              </a:ext>
            </a:extLst>
          </p:cNvPr>
          <p:cNvSpPr>
            <a:spLocks noGrp="1"/>
          </p:cNvSpPr>
          <p:nvPr>
            <p:ph type="title"/>
          </p:nvPr>
        </p:nvSpPr>
        <p:spPr/>
        <p:txBody>
          <a:bodyPr/>
          <a:lstStyle/>
          <a:p>
            <a:r>
              <a:rPr lang="en-GB" dirty="0"/>
              <a:t>Structure Predictions</a:t>
            </a:r>
          </a:p>
        </p:txBody>
      </p:sp>
      <p:pic>
        <p:nvPicPr>
          <p:cNvPr id="1025" name="Picture 1" descr="A structure of a protein&#10;&#10;Description automatically generated with medium confidence">
            <a:extLst>
              <a:ext uri="{FF2B5EF4-FFF2-40B4-BE49-F238E27FC236}">
                <a16:creationId xmlns:a16="http://schemas.microsoft.com/office/drawing/2014/main" id="{6FC8E4C4-F284-4651-B6B5-ED0F03D1B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35382" y="1870782"/>
            <a:ext cx="4229492" cy="34974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6B4BE7A2-18A2-A3BE-EFA5-DA667BDBF9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Rectangle 5">
            <a:extLst>
              <a:ext uri="{FF2B5EF4-FFF2-40B4-BE49-F238E27FC236}">
                <a16:creationId xmlns:a16="http://schemas.microsoft.com/office/drawing/2014/main" id="{4ADBD563-375B-5A23-1867-31041C2478CE}"/>
              </a:ext>
            </a:extLst>
          </p:cNvPr>
          <p:cNvSpPr>
            <a:spLocks noChangeArrowheads="1"/>
          </p:cNvSpPr>
          <p:nvPr/>
        </p:nvSpPr>
        <p:spPr bwMode="auto">
          <a:xfrm>
            <a:off x="0" y="4895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3450BBB2-3657-5749-BEC2-904AB480EE73}"/>
              </a:ext>
            </a:extLst>
          </p:cNvPr>
          <p:cNvSpPr txBox="1"/>
          <p:nvPr/>
        </p:nvSpPr>
        <p:spPr>
          <a:xfrm>
            <a:off x="3536974" y="6450746"/>
            <a:ext cx="4792213" cy="307777"/>
          </a:xfrm>
          <a:prstGeom prst="rect">
            <a:avLst/>
          </a:prstGeom>
          <a:noFill/>
        </p:spPr>
        <p:txBody>
          <a:bodyPr wrap="square">
            <a:spAutoFit/>
          </a:bodyPr>
          <a:lstStyle/>
          <a:p>
            <a:r>
              <a:rPr lang="en-GB" sz="1400" i="1" dirty="0" err="1"/>
              <a:t>Pasteurellaceae</a:t>
            </a:r>
            <a:r>
              <a:rPr lang="en-GB" sz="1400" dirty="0"/>
              <a:t> bacterium, cluster group 00001110</a:t>
            </a:r>
          </a:p>
        </p:txBody>
      </p:sp>
      <p:cxnSp>
        <p:nvCxnSpPr>
          <p:cNvPr id="13" name="Straight Connector 12">
            <a:extLst>
              <a:ext uri="{FF2B5EF4-FFF2-40B4-BE49-F238E27FC236}">
                <a16:creationId xmlns:a16="http://schemas.microsoft.com/office/drawing/2014/main" id="{10F47661-CDB9-52E5-1F0A-31A4E3811325}"/>
              </a:ext>
            </a:extLst>
          </p:cNvPr>
          <p:cNvCxnSpPr/>
          <p:nvPr/>
        </p:nvCxnSpPr>
        <p:spPr>
          <a:xfrm>
            <a:off x="104503" y="6035040"/>
            <a:ext cx="11939451"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FB4CB02-30C4-1EB9-D5BC-D26BDB6111DE}"/>
              </a:ext>
            </a:extLst>
          </p:cNvPr>
          <p:cNvCxnSpPr>
            <a:cxnSpLocks/>
          </p:cNvCxnSpPr>
          <p:nvPr/>
        </p:nvCxnSpPr>
        <p:spPr>
          <a:xfrm>
            <a:off x="3903618" y="1556660"/>
            <a:ext cx="0" cy="447838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C3DCD3E-142E-43EC-B15C-EACF4F9D133D}"/>
              </a:ext>
            </a:extLst>
          </p:cNvPr>
          <p:cNvCxnSpPr>
            <a:cxnSpLocks/>
          </p:cNvCxnSpPr>
          <p:nvPr/>
        </p:nvCxnSpPr>
        <p:spPr>
          <a:xfrm>
            <a:off x="8329187" y="1556660"/>
            <a:ext cx="0" cy="447838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0CC35A30-77E3-D04B-9CCF-63FDB1975861}"/>
              </a:ext>
            </a:extLst>
          </p:cNvPr>
          <p:cNvSpPr txBox="1"/>
          <p:nvPr/>
        </p:nvSpPr>
        <p:spPr>
          <a:xfrm>
            <a:off x="412608" y="6089105"/>
            <a:ext cx="3215489" cy="307777"/>
          </a:xfrm>
          <a:prstGeom prst="rect">
            <a:avLst/>
          </a:prstGeom>
          <a:noFill/>
        </p:spPr>
        <p:txBody>
          <a:bodyPr wrap="square">
            <a:spAutoFit/>
          </a:bodyPr>
          <a:lstStyle/>
          <a:p>
            <a:r>
              <a:rPr lang="en-GB" sz="1400" dirty="0"/>
              <a:t>AlphaFold Protein Structure Database</a:t>
            </a:r>
          </a:p>
        </p:txBody>
      </p:sp>
      <p:sp>
        <p:nvSpPr>
          <p:cNvPr id="10" name="TextBox 9">
            <a:extLst>
              <a:ext uri="{FF2B5EF4-FFF2-40B4-BE49-F238E27FC236}">
                <a16:creationId xmlns:a16="http://schemas.microsoft.com/office/drawing/2014/main" id="{FC44C706-710D-67BA-2EDE-A3BCCB6725F7}"/>
              </a:ext>
            </a:extLst>
          </p:cNvPr>
          <p:cNvSpPr txBox="1"/>
          <p:nvPr/>
        </p:nvSpPr>
        <p:spPr>
          <a:xfrm>
            <a:off x="4189533" y="6088905"/>
            <a:ext cx="3215489" cy="307777"/>
          </a:xfrm>
          <a:prstGeom prst="rect">
            <a:avLst/>
          </a:prstGeom>
          <a:noFill/>
        </p:spPr>
        <p:txBody>
          <a:bodyPr wrap="square">
            <a:spAutoFit/>
          </a:bodyPr>
          <a:lstStyle/>
          <a:p>
            <a:r>
              <a:rPr lang="en-GB" sz="1400" dirty="0" err="1"/>
              <a:t>ColabFold</a:t>
            </a:r>
            <a:r>
              <a:rPr lang="en-GB" sz="1400" dirty="0"/>
              <a:t> (multimer prediction model)</a:t>
            </a:r>
          </a:p>
        </p:txBody>
      </p:sp>
      <p:pic>
        <p:nvPicPr>
          <p:cNvPr id="15" name="Picture 14">
            <a:extLst>
              <a:ext uri="{FF2B5EF4-FFF2-40B4-BE49-F238E27FC236}">
                <a16:creationId xmlns:a16="http://schemas.microsoft.com/office/drawing/2014/main" id="{5AA87524-7745-DD08-C7F3-EC431895220A}"/>
              </a:ext>
            </a:extLst>
          </p:cNvPr>
          <p:cNvPicPr>
            <a:picLocks noChangeAspect="1"/>
          </p:cNvPicPr>
          <p:nvPr/>
        </p:nvPicPr>
        <p:blipFill rotWithShape="1">
          <a:blip r:embed="rId4"/>
          <a:srcRect r="23263"/>
          <a:stretch/>
        </p:blipFill>
        <p:spPr>
          <a:xfrm>
            <a:off x="4001440" y="1991467"/>
            <a:ext cx="4019928" cy="3308604"/>
          </a:xfrm>
          <a:prstGeom prst="rect">
            <a:avLst/>
          </a:prstGeom>
        </p:spPr>
      </p:pic>
      <p:sp>
        <p:nvSpPr>
          <p:cNvPr id="19" name="TextBox 18">
            <a:extLst>
              <a:ext uri="{FF2B5EF4-FFF2-40B4-BE49-F238E27FC236}">
                <a16:creationId xmlns:a16="http://schemas.microsoft.com/office/drawing/2014/main" id="{D68169E8-EC47-25D3-EBE6-FE359176677E}"/>
              </a:ext>
            </a:extLst>
          </p:cNvPr>
          <p:cNvSpPr txBox="1"/>
          <p:nvPr/>
        </p:nvSpPr>
        <p:spPr>
          <a:xfrm>
            <a:off x="9775479" y="6060958"/>
            <a:ext cx="1315016" cy="307777"/>
          </a:xfrm>
          <a:prstGeom prst="rect">
            <a:avLst/>
          </a:prstGeom>
          <a:noFill/>
        </p:spPr>
        <p:txBody>
          <a:bodyPr wrap="square">
            <a:spAutoFit/>
          </a:bodyPr>
          <a:lstStyle/>
          <a:p>
            <a:r>
              <a:rPr lang="en-GB" sz="1400" dirty="0"/>
              <a:t>AlphaFold v3</a:t>
            </a:r>
          </a:p>
        </p:txBody>
      </p:sp>
      <p:pic>
        <p:nvPicPr>
          <p:cNvPr id="6" name="Picture 5">
            <a:extLst>
              <a:ext uri="{FF2B5EF4-FFF2-40B4-BE49-F238E27FC236}">
                <a16:creationId xmlns:a16="http://schemas.microsoft.com/office/drawing/2014/main" id="{727825A2-DFDF-09E3-DA5A-477258590384}"/>
              </a:ext>
            </a:extLst>
          </p:cNvPr>
          <p:cNvPicPr>
            <a:picLocks noChangeAspect="1"/>
          </p:cNvPicPr>
          <p:nvPr/>
        </p:nvPicPr>
        <p:blipFill>
          <a:blip r:embed="rId5"/>
          <a:stretch>
            <a:fillRect/>
          </a:stretch>
        </p:blipFill>
        <p:spPr>
          <a:xfrm>
            <a:off x="8479561" y="2199215"/>
            <a:ext cx="3414020" cy="2324735"/>
          </a:xfrm>
          <a:prstGeom prst="rect">
            <a:avLst/>
          </a:prstGeom>
        </p:spPr>
      </p:pic>
    </p:spTree>
    <p:extLst>
      <p:ext uri="{BB962C8B-B14F-4D97-AF65-F5344CB8AC3E}">
        <p14:creationId xmlns:p14="http://schemas.microsoft.com/office/powerpoint/2010/main" val="2616589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white molecule&#10;&#10;Description automatically generated">
            <a:extLst>
              <a:ext uri="{FF2B5EF4-FFF2-40B4-BE49-F238E27FC236}">
                <a16:creationId xmlns:a16="http://schemas.microsoft.com/office/drawing/2014/main" id="{F490029C-73D6-81D5-F510-C0D32221CFF8}"/>
              </a:ext>
            </a:extLst>
          </p:cNvPr>
          <p:cNvPicPr>
            <a:picLocks noChangeAspect="1"/>
          </p:cNvPicPr>
          <p:nvPr/>
        </p:nvPicPr>
        <p:blipFill>
          <a:blip r:embed="rId3"/>
          <a:stretch>
            <a:fillRect/>
          </a:stretch>
        </p:blipFill>
        <p:spPr>
          <a:xfrm>
            <a:off x="950309" y="1399557"/>
            <a:ext cx="4801658" cy="4741637"/>
          </a:xfrm>
          <a:prstGeom prst="rect">
            <a:avLst/>
          </a:prstGeom>
        </p:spPr>
      </p:pic>
      <p:sp>
        <p:nvSpPr>
          <p:cNvPr id="5" name="TextBox 4">
            <a:extLst>
              <a:ext uri="{FF2B5EF4-FFF2-40B4-BE49-F238E27FC236}">
                <a16:creationId xmlns:a16="http://schemas.microsoft.com/office/drawing/2014/main" id="{FE4F9DB2-3351-1057-F7D5-50CD9FFEDB8B}"/>
              </a:ext>
            </a:extLst>
          </p:cNvPr>
          <p:cNvSpPr txBox="1"/>
          <p:nvPr/>
        </p:nvSpPr>
        <p:spPr>
          <a:xfrm>
            <a:off x="381000" y="448733"/>
            <a:ext cx="4896340" cy="400110"/>
          </a:xfrm>
          <a:prstGeom prst="rect">
            <a:avLst/>
          </a:prstGeom>
          <a:noFill/>
        </p:spPr>
        <p:txBody>
          <a:bodyPr wrap="none" rtlCol="0">
            <a:spAutoFit/>
          </a:bodyPr>
          <a:lstStyle/>
          <a:p>
            <a:r>
              <a:rPr lang="en-GB" sz="2000" dirty="0"/>
              <a:t>Cluster 00000000 (no insertions predicted)</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FD7EEF5C-9826-2BF7-F135-A1C9BC4119F4}"/>
              </a:ext>
            </a:extLst>
          </p:cNvPr>
          <p:cNvSpPr txBox="1"/>
          <p:nvPr/>
        </p:nvSpPr>
        <p:spPr>
          <a:xfrm>
            <a:off x="6356707" y="1294180"/>
            <a:ext cx="5469467" cy="923330"/>
          </a:xfrm>
          <a:prstGeom prst="rect">
            <a:avLst/>
          </a:prstGeom>
          <a:noFill/>
        </p:spPr>
        <p:txBody>
          <a:bodyPr wrap="square" rtlCol="0">
            <a:spAutoFit/>
          </a:bodyPr>
          <a:lstStyle/>
          <a:p>
            <a:r>
              <a:rPr lang="en-GB" dirty="0">
                <a:latin typeface="Calibri" panose="020F0502020204030204" pitchFamily="34" charset="0"/>
                <a:cs typeface="Times New Roman" panose="02020603050405020304" pitchFamily="18" charset="0"/>
              </a:rPr>
              <a:t>Looked at the top 10 fingerprint groups in the sequence dataset (random selection of 5 sequences from each group and predicted structure using AlphaFold v3)</a:t>
            </a:r>
            <a:endParaRPr lang="en-GB" dirty="0"/>
          </a:p>
        </p:txBody>
      </p:sp>
      <p:pic>
        <p:nvPicPr>
          <p:cNvPr id="9" name="Picture 8">
            <a:extLst>
              <a:ext uri="{FF2B5EF4-FFF2-40B4-BE49-F238E27FC236}">
                <a16:creationId xmlns:a16="http://schemas.microsoft.com/office/drawing/2014/main" id="{43D74B0E-7883-D2CF-9B3D-169DC072EAB0}"/>
              </a:ext>
            </a:extLst>
          </p:cNvPr>
          <p:cNvPicPr>
            <a:picLocks noChangeAspect="1"/>
          </p:cNvPicPr>
          <p:nvPr/>
        </p:nvPicPr>
        <p:blipFill>
          <a:blip r:embed="rId4"/>
          <a:stretch>
            <a:fillRect/>
          </a:stretch>
        </p:blipFill>
        <p:spPr>
          <a:xfrm>
            <a:off x="6640095" y="2488916"/>
            <a:ext cx="4288928" cy="3924677"/>
          </a:xfrm>
          <a:prstGeom prst="rect">
            <a:avLst/>
          </a:prstGeom>
        </p:spPr>
      </p:pic>
    </p:spTree>
    <p:extLst>
      <p:ext uri="{BB962C8B-B14F-4D97-AF65-F5344CB8AC3E}">
        <p14:creationId xmlns:p14="http://schemas.microsoft.com/office/powerpoint/2010/main" val="2643999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229217" cy="400110"/>
          </a:xfrm>
          <a:prstGeom prst="rect">
            <a:avLst/>
          </a:prstGeom>
          <a:noFill/>
        </p:spPr>
        <p:txBody>
          <a:bodyPr wrap="none" rtlCol="0">
            <a:spAutoFit/>
          </a:bodyPr>
          <a:lstStyle/>
          <a:p>
            <a:r>
              <a:rPr lang="en-GB" sz="2000" dirty="0"/>
              <a:t>Cluster 00001000 (I-5 only)</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pic>
        <p:nvPicPr>
          <p:cNvPr id="2" name="Picture 1" descr="A close-up of a molecule&#10;&#10;Description automatically generated">
            <a:extLst>
              <a:ext uri="{FF2B5EF4-FFF2-40B4-BE49-F238E27FC236}">
                <a16:creationId xmlns:a16="http://schemas.microsoft.com/office/drawing/2014/main" id="{A2552B1F-62A4-BFB3-9A32-CB3486C90C4B}"/>
              </a:ext>
            </a:extLst>
          </p:cNvPr>
          <p:cNvPicPr>
            <a:picLocks noChangeAspect="1"/>
          </p:cNvPicPr>
          <p:nvPr/>
        </p:nvPicPr>
        <p:blipFill>
          <a:blip r:embed="rId2"/>
          <a:stretch>
            <a:fillRect/>
          </a:stretch>
        </p:blipFill>
        <p:spPr>
          <a:xfrm>
            <a:off x="1194644" y="1297940"/>
            <a:ext cx="4367955" cy="3814002"/>
          </a:xfrm>
          <a:prstGeom prst="rect">
            <a:avLst/>
          </a:prstGeom>
        </p:spPr>
      </p:pic>
      <p:pic>
        <p:nvPicPr>
          <p:cNvPr id="3" name="Picture 2">
            <a:extLst>
              <a:ext uri="{FF2B5EF4-FFF2-40B4-BE49-F238E27FC236}">
                <a16:creationId xmlns:a16="http://schemas.microsoft.com/office/drawing/2014/main" id="{E9D7FA62-D89B-3384-715E-7B1218E41DC2}"/>
              </a:ext>
            </a:extLst>
          </p:cNvPr>
          <p:cNvPicPr>
            <a:picLocks noChangeAspect="1"/>
          </p:cNvPicPr>
          <p:nvPr/>
        </p:nvPicPr>
        <p:blipFill>
          <a:blip r:embed="rId3"/>
          <a:stretch>
            <a:fillRect/>
          </a:stretch>
        </p:blipFill>
        <p:spPr>
          <a:xfrm>
            <a:off x="6289678" y="1216132"/>
            <a:ext cx="4623855" cy="3906795"/>
          </a:xfrm>
          <a:prstGeom prst="rect">
            <a:avLst/>
          </a:prstGeom>
        </p:spPr>
      </p:pic>
      <p:sp>
        <p:nvSpPr>
          <p:cNvPr id="7" name="TextBox 6">
            <a:extLst>
              <a:ext uri="{FF2B5EF4-FFF2-40B4-BE49-F238E27FC236}">
                <a16:creationId xmlns:a16="http://schemas.microsoft.com/office/drawing/2014/main" id="{D2BC034E-93E2-AC83-8A0E-FD426A006D19}"/>
              </a:ext>
            </a:extLst>
          </p:cNvPr>
          <p:cNvSpPr txBox="1"/>
          <p:nvPr/>
        </p:nvSpPr>
        <p:spPr>
          <a:xfrm>
            <a:off x="630428" y="5465895"/>
            <a:ext cx="10935040" cy="923330"/>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L</a:t>
            </a:r>
            <a:r>
              <a:rPr lang="en-GB" sz="1800" dirty="0">
                <a:effectLst/>
                <a:latin typeface="Calibri" panose="020F0502020204030204" pitchFamily="34" charset="0"/>
                <a:ea typeface="Calibri" panose="020F0502020204030204" pitchFamily="34" charset="0"/>
                <a:cs typeface="Times New Roman" panose="02020603050405020304" pitchFamily="18" charset="0"/>
              </a:rPr>
              <a:t>oop region position at the ‘lip’ of the active site entrance.</a:t>
            </a:r>
          </a:p>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 loop is present in all structures predicted, however the loop is extended in structures identified to have an ‘I-5’ insertion.  </a:t>
            </a:r>
            <a:endParaRPr lang="en-GB" dirty="0"/>
          </a:p>
        </p:txBody>
      </p:sp>
    </p:spTree>
    <p:extLst>
      <p:ext uri="{BB962C8B-B14F-4D97-AF65-F5344CB8AC3E}">
        <p14:creationId xmlns:p14="http://schemas.microsoft.com/office/powerpoint/2010/main" val="2652830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F9DB2-3351-1057-F7D5-50CD9FFEDB8B}"/>
              </a:ext>
            </a:extLst>
          </p:cNvPr>
          <p:cNvSpPr txBox="1"/>
          <p:nvPr/>
        </p:nvSpPr>
        <p:spPr>
          <a:xfrm>
            <a:off x="381000" y="448733"/>
            <a:ext cx="3460050" cy="400110"/>
          </a:xfrm>
          <a:prstGeom prst="rect">
            <a:avLst/>
          </a:prstGeom>
          <a:noFill/>
        </p:spPr>
        <p:txBody>
          <a:bodyPr wrap="none" rtlCol="0">
            <a:spAutoFit/>
          </a:bodyPr>
          <a:lstStyle/>
          <a:p>
            <a:r>
              <a:rPr lang="en-GB" sz="2000" dirty="0"/>
              <a:t>Cluster 00001110 (I-5, I-6, I-7)</a:t>
            </a:r>
          </a:p>
        </p:txBody>
      </p:sp>
      <p:cxnSp>
        <p:nvCxnSpPr>
          <p:cNvPr id="6" name="Straight Connector 5">
            <a:extLst>
              <a:ext uri="{FF2B5EF4-FFF2-40B4-BE49-F238E27FC236}">
                <a16:creationId xmlns:a16="http://schemas.microsoft.com/office/drawing/2014/main" id="{28A0DD12-36B9-D79D-B0C3-BA11A13E89C7}"/>
              </a:ext>
            </a:extLst>
          </p:cNvPr>
          <p:cNvCxnSpPr/>
          <p:nvPr/>
        </p:nvCxnSpPr>
        <p:spPr>
          <a:xfrm>
            <a:off x="126274" y="1022773"/>
            <a:ext cx="11939451" cy="0"/>
          </a:xfrm>
          <a:prstGeom prst="line">
            <a:avLst/>
          </a:prstGeom>
        </p:spPr>
        <p:style>
          <a:lnRef idx="2">
            <a:schemeClr val="dk1"/>
          </a:lnRef>
          <a:fillRef idx="0">
            <a:schemeClr val="dk1"/>
          </a:fillRef>
          <a:effectRef idx="1">
            <a:schemeClr val="dk1"/>
          </a:effectRef>
          <a:fontRef idx="minor">
            <a:schemeClr val="tx1"/>
          </a:fontRef>
        </p:style>
      </p:cxnSp>
      <p:pic>
        <p:nvPicPr>
          <p:cNvPr id="4" name="Picture 3" descr="A structure of a protein&#10;&#10;Description automatically generated">
            <a:extLst>
              <a:ext uri="{FF2B5EF4-FFF2-40B4-BE49-F238E27FC236}">
                <a16:creationId xmlns:a16="http://schemas.microsoft.com/office/drawing/2014/main" id="{143D54C4-647C-64BB-6DD2-7C3854A691F7}"/>
              </a:ext>
            </a:extLst>
          </p:cNvPr>
          <p:cNvPicPr>
            <a:picLocks noChangeAspect="1"/>
          </p:cNvPicPr>
          <p:nvPr/>
        </p:nvPicPr>
        <p:blipFill>
          <a:blip r:embed="rId2"/>
          <a:stretch>
            <a:fillRect/>
          </a:stretch>
        </p:blipFill>
        <p:spPr>
          <a:xfrm>
            <a:off x="938528" y="1312550"/>
            <a:ext cx="4742286" cy="3778345"/>
          </a:xfrm>
          <a:prstGeom prst="rect">
            <a:avLst/>
          </a:prstGeom>
        </p:spPr>
      </p:pic>
      <p:pic>
        <p:nvPicPr>
          <p:cNvPr id="8" name="Picture 7" descr="A blue white and purple molecule&#10;&#10;Description automatically generated with medium confidence">
            <a:extLst>
              <a:ext uri="{FF2B5EF4-FFF2-40B4-BE49-F238E27FC236}">
                <a16:creationId xmlns:a16="http://schemas.microsoft.com/office/drawing/2014/main" id="{ECEC1ED8-797E-11CD-67E9-7C7C888FAE4E}"/>
              </a:ext>
            </a:extLst>
          </p:cNvPr>
          <p:cNvPicPr>
            <a:picLocks noChangeAspect="1"/>
          </p:cNvPicPr>
          <p:nvPr/>
        </p:nvPicPr>
        <p:blipFill>
          <a:blip r:embed="rId3"/>
          <a:stretch>
            <a:fillRect/>
          </a:stretch>
        </p:blipFill>
        <p:spPr>
          <a:xfrm>
            <a:off x="6399055" y="1249378"/>
            <a:ext cx="4742286" cy="3841517"/>
          </a:xfrm>
          <a:prstGeom prst="rect">
            <a:avLst/>
          </a:prstGeom>
        </p:spPr>
      </p:pic>
      <p:sp>
        <p:nvSpPr>
          <p:cNvPr id="9" name="TextBox 8">
            <a:extLst>
              <a:ext uri="{FF2B5EF4-FFF2-40B4-BE49-F238E27FC236}">
                <a16:creationId xmlns:a16="http://schemas.microsoft.com/office/drawing/2014/main" id="{4EF838A8-56FB-1292-8396-6A68EDC382D9}"/>
              </a:ext>
            </a:extLst>
          </p:cNvPr>
          <p:cNvSpPr txBox="1"/>
          <p:nvPr/>
        </p:nvSpPr>
        <p:spPr>
          <a:xfrm>
            <a:off x="628479" y="5292531"/>
            <a:ext cx="1093504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I-6: Novel helix added to ‘block’ the active site</a:t>
            </a:r>
          </a:p>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I-7: Extension to an existing helix, possibly to accommodate I-6 (I-6 rarely seen without I-7 in the fingerprints seen in the dataset)</a:t>
            </a:r>
          </a:p>
          <a:p>
            <a:pPr marL="285750" indent="-285750">
              <a:buFont typeface="Arial" panose="020B0604020202020204" pitchFamily="34" charset="0"/>
              <a:buChar char="•"/>
            </a:pPr>
            <a:r>
              <a:rPr lang="en-GB" dirty="0">
                <a:latin typeface="Calibri" panose="020F0502020204030204" pitchFamily="34" charset="0"/>
                <a:ea typeface="Calibri" panose="020F0502020204030204" pitchFamily="34" charset="0"/>
                <a:cs typeface="Times New Roman" panose="02020603050405020304" pitchFamily="18" charset="0"/>
              </a:rPr>
              <a:t>Where I-6 and I-7 (both alpha helices) are also present, the I-5 loop folds to form a ‘block’ which overlaps with the space I-6 and I-7 take up, effectively blocking the active site</a:t>
            </a:r>
          </a:p>
        </p:txBody>
      </p:sp>
    </p:spTree>
    <p:extLst>
      <p:ext uri="{BB962C8B-B14F-4D97-AF65-F5344CB8AC3E}">
        <p14:creationId xmlns:p14="http://schemas.microsoft.com/office/powerpoint/2010/main" val="1558837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TotalTime>
  <Words>1362</Words>
  <Application>Microsoft Office PowerPoint</Application>
  <PresentationFormat>Widescreen</PresentationFormat>
  <Paragraphs>108</Paragraphs>
  <Slides>15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Office Theme</vt:lpstr>
      <vt:lpstr>PowerPoint Presentation</vt:lpstr>
      <vt:lpstr>Structure Predictions</vt:lpstr>
      <vt:lpstr>Structure Predictions</vt:lpstr>
      <vt:lpstr>Structure Predictions (AlphaFold DB)</vt:lpstr>
      <vt:lpstr>Structure Predictions</vt:lpstr>
      <vt:lpstr>Structure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Allen</dc:creator>
  <cp:lastModifiedBy>Sophie Allen</cp:lastModifiedBy>
  <cp:revision>16</cp:revision>
  <dcterms:created xsi:type="dcterms:W3CDTF">2024-06-27T16:07:01Z</dcterms:created>
  <dcterms:modified xsi:type="dcterms:W3CDTF">2024-06-28T17:38:34Z</dcterms:modified>
</cp:coreProperties>
</file>